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513DE5-2358-4932-ACAE-7E77E0D2C7BE}">
  <a:tblStyle styleId="{B3513DE5-2358-4932-ACAE-7E77E0D2C7BE}"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02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7596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Hi everyone. My name is Kimoon. I'm a software engineer working for Pepperdata. And I am Ilan Filonenko an incoming software engineer working for Bloomberg LP.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Pepperdata, Bloomberg and several other companies have been building a new big data stack on Kubernetes.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Together we made it possible to run Spark on Kubernetes.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Now, we are adding HDFS, Hadoop Distributed File System to the big data stack on Kubernetes.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Spark and HDFS should work closely together. And we had to fix a few issues in how they work together on Kubernetes.</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r>
              <a:rPr lang="en"/>
              <a:t>So we want to talk about that today.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t>But how do you launch a job in Spark on Kubernetes: you would submit a job from outside the cluster. *click* *click* The driver launches in a pod that will be configured using a submission client and the driver in turn *click* launches executors also in pods (across cluster nodes). </a:t>
            </a:r>
            <a:endParaRPr sz="1600"/>
          </a:p>
          <a:p>
            <a:pPr marL="0" lvl="0" indent="0">
              <a:spcBef>
                <a:spcPts val="0"/>
              </a:spcBef>
              <a:spcAft>
                <a:spcPts val="0"/>
              </a:spcAft>
              <a:buNone/>
            </a:pPr>
            <a:endParaRPr sz="1600"/>
          </a:p>
          <a:p>
            <a:pPr marL="0" lvl="0" indent="0">
              <a:spcBef>
                <a:spcPts val="0"/>
              </a:spcBef>
              <a:spcAft>
                <a:spcPts val="0"/>
              </a:spcAft>
              <a:buNone/>
            </a:pPr>
            <a:r>
              <a:rPr lang="en" sz="1600"/>
              <a:t>The Driver and Executor pods will also get unique virtual IP addresses that they will communicate with. Communication happens via the Virtual Network Interface. </a:t>
            </a:r>
            <a:endParaRPr sz="1600"/>
          </a:p>
          <a:p>
            <a:pPr marL="0" lvl="0" indent="0">
              <a:spcBef>
                <a:spcPts val="0"/>
              </a:spcBef>
              <a:spcAft>
                <a:spcPts val="0"/>
              </a:spcAft>
              <a:buNone/>
            </a:pPr>
            <a:endParaRPr sz="1600"/>
          </a:p>
          <a:p>
            <a:pPr marL="0" lvl="0" indent="0">
              <a:spcBef>
                <a:spcPts val="0"/>
              </a:spcBef>
              <a:spcAft>
                <a:spcPts val="0"/>
              </a:spcAft>
              <a:buNone/>
            </a:pPr>
            <a:r>
              <a:rPr lang="en" sz="1600"/>
              <a:t>If other jobs *click* run within the same Kubernetes namespace: (or virtual cluster, backed by the same physical cluster) they will not interfere with each other as they are all unique pods with possibly unique docker images</a:t>
            </a:r>
            <a:endParaRPr sz="1600"/>
          </a:p>
          <a:p>
            <a:pPr marL="0" lvl="0" indent="0" rtl="0">
              <a:spcBef>
                <a:spcPts val="0"/>
              </a:spcBef>
              <a:spcAft>
                <a:spcPts val="0"/>
              </a:spcAft>
              <a:buNone/>
            </a:pPr>
            <a:r>
              <a:rPr lang="en"/>
              <a:t/>
            </a:r>
            <a:br>
              <a:rPr lang="en"/>
            </a:br>
            <a:r>
              <a:rPr lang="en"/>
              <a:t/>
            </a:r>
            <a:br>
              <a:rPr lang="en"/>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t>How do we store big data that Spark needs to access. Some solutions are S3, but more commonly it is stored in HDFS</a:t>
            </a:r>
            <a:endParaRPr sz="1400"/>
          </a:p>
          <a:p>
            <a:pPr marL="0" lvl="0" indent="0">
              <a:spcBef>
                <a:spcPts val="0"/>
              </a:spcBef>
              <a:spcAft>
                <a:spcPts val="0"/>
              </a:spcAft>
              <a:buNone/>
            </a:pPr>
            <a:endParaRPr sz="1400"/>
          </a:p>
          <a:p>
            <a:pPr marL="0" lvl="0" indent="0">
              <a:spcBef>
                <a:spcPts val="0"/>
              </a:spcBef>
              <a:spcAft>
                <a:spcPts val="0"/>
              </a:spcAft>
              <a:buNone/>
            </a:pPr>
            <a:r>
              <a:rPr lang="en" sz="1400"/>
              <a:t>There are two options: *click* *click*</a:t>
            </a:r>
            <a:br>
              <a:rPr lang="en" sz="1400"/>
            </a:br>
            <a:r>
              <a:rPr lang="en" sz="1400"/>
              <a:t/>
            </a:r>
            <a:br>
              <a:rPr lang="en" sz="1400"/>
            </a:br>
            <a:r>
              <a:rPr lang="en" sz="1400"/>
              <a:t>HDFS running outside of the cluster. in essence a remote DMZ cluster that Spark on Kubernetes can communicate with.</a:t>
            </a:r>
            <a:endParaRPr sz="1400"/>
          </a:p>
          <a:p>
            <a:pPr marL="0" lvl="0" indent="0">
              <a:spcBef>
                <a:spcPts val="0"/>
              </a:spcBef>
              <a:spcAft>
                <a:spcPts val="0"/>
              </a:spcAft>
              <a:buNone/>
            </a:pPr>
            <a:endParaRPr sz="1400"/>
          </a:p>
          <a:p>
            <a:pPr marL="0" lvl="0" indent="0">
              <a:spcBef>
                <a:spcPts val="0"/>
              </a:spcBef>
              <a:spcAft>
                <a:spcPts val="0"/>
              </a:spcAft>
              <a:buNone/>
            </a:pPr>
            <a:r>
              <a:rPr lang="en" sz="1400"/>
              <a:t>As HDFS, in production clusters, is commonly secured with Kerberos. These kerberized clusters will therefore have three unique nodes. *click*</a:t>
            </a:r>
            <a:endParaRPr sz="1400"/>
          </a:p>
          <a:p>
            <a:pPr marL="0" lvl="0" indent="0">
              <a:spcBef>
                <a:spcPts val="0"/>
              </a:spcBef>
              <a:spcAft>
                <a:spcPts val="0"/>
              </a:spcAft>
              <a:buNone/>
            </a:pPr>
            <a:endParaRPr sz="1400"/>
          </a:p>
          <a:p>
            <a:pPr marL="0" lvl="0" indent="0">
              <a:spcBef>
                <a:spcPts val="0"/>
              </a:spcBef>
              <a:spcAft>
                <a:spcPts val="0"/>
              </a:spcAft>
              <a:buNone/>
            </a:pPr>
            <a:r>
              <a:rPr lang="en" sz="1400"/>
              <a:t>The first is a Kerberos Node which functions as an Authentication Server for users and services</a:t>
            </a:r>
            <a:endParaRPr sz="1400"/>
          </a:p>
          <a:p>
            <a:pPr marL="0" lvl="0" indent="0">
              <a:spcBef>
                <a:spcPts val="0"/>
              </a:spcBef>
              <a:spcAft>
                <a:spcPts val="0"/>
              </a:spcAft>
              <a:buNone/>
            </a:pPr>
            <a:endParaRPr sz="1400"/>
          </a:p>
          <a:p>
            <a:pPr marL="0" lvl="0" indent="0">
              <a:spcBef>
                <a:spcPts val="0"/>
              </a:spcBef>
              <a:spcAft>
                <a:spcPts val="0"/>
              </a:spcAft>
              <a:buNone/>
            </a:pPr>
            <a:r>
              <a:rPr lang="en" sz="1400"/>
              <a:t>Now since HDFS has a master/slave architecture, the other two types of nodes includes a NameNode, which is a master server that manages the file system namespace and regulates access to files by clients </a:t>
            </a:r>
            <a:endParaRPr sz="1400"/>
          </a:p>
          <a:p>
            <a:pPr marL="0" lvl="0" indent="0">
              <a:spcBef>
                <a:spcPts val="0"/>
              </a:spcBef>
              <a:spcAft>
                <a:spcPts val="0"/>
              </a:spcAft>
              <a:buNone/>
            </a:pPr>
            <a:r>
              <a:rPr lang="en" sz="1400"/>
              <a:t>and  DataNodes, which manage storage attached to the nodes that they run on. </a:t>
            </a:r>
            <a:endParaRPr sz="1400"/>
          </a:p>
          <a:p>
            <a:pPr marL="0" lvl="0" indent="0">
              <a:spcBef>
                <a:spcPts val="0"/>
              </a:spcBef>
              <a:spcAft>
                <a:spcPts val="0"/>
              </a:spcAft>
              <a:buNone/>
            </a:pPr>
            <a:r>
              <a:rPr lang="en" sz="1400"/>
              <a:t>DataNodes have the ability to perform block creation, deletion, and replication upon instruction from the NameNode.</a:t>
            </a:r>
            <a:endParaRPr sz="1400"/>
          </a:p>
          <a:p>
            <a:pPr marL="0" lvl="0" indent="0">
              <a:spcBef>
                <a:spcPts val="0"/>
              </a:spcBef>
              <a:spcAft>
                <a:spcPts val="0"/>
              </a:spcAft>
              <a:buNone/>
            </a:pPr>
            <a:endParaRPr sz="1400"/>
          </a:p>
          <a:p>
            <a:pPr marL="0" lvl="0" indent="0">
              <a:spcBef>
                <a:spcPts val="0"/>
              </a:spcBef>
              <a:spcAft>
                <a:spcPts val="0"/>
              </a:spcAft>
              <a:buNone/>
            </a:pPr>
            <a:r>
              <a:rPr lang="en" sz="1400"/>
              <a:t>As you can see in the example the namenode and datanodes live outside the Kubernetes cluster. The other option is: *click* *click*</a:t>
            </a:r>
            <a:endParaRPr sz="1400"/>
          </a:p>
          <a:p>
            <a:pPr marL="0" lvl="0" indent="0">
              <a:spcBef>
                <a:spcPts val="0"/>
              </a:spcBef>
              <a:spcAft>
                <a:spcPts val="0"/>
              </a:spcAft>
              <a:buNone/>
            </a:pPr>
            <a:r>
              <a:rPr lang="en" sz="1400"/>
              <a:t>HDFS running on Kubernetes *click* itself by loading the namenode and datanodes as pods with unique labels and mounts that we will elaborate upon later in the talk. </a:t>
            </a:r>
            <a:endParaRPr sz="1400"/>
          </a:p>
          <a:p>
            <a:pPr marL="0" lvl="0" indent="0">
              <a:spcBef>
                <a:spcPts val="0"/>
              </a:spcBef>
              <a:spcAft>
                <a:spcPts val="0"/>
              </a:spcAft>
              <a:buNone/>
            </a:pPr>
            <a:r>
              <a:rPr lang="en" sz="1400"/>
              <a:t>This work can be found in the fork</a:t>
            </a:r>
            <a:endParaRPr sz="1400"/>
          </a:p>
          <a:p>
            <a:pPr marL="0" lvl="0" indent="0">
              <a:spcBef>
                <a:spcPts val="0"/>
              </a:spcBef>
              <a:spcAft>
                <a:spcPts val="0"/>
              </a:spcAft>
              <a:buNone/>
            </a:pPr>
            <a:endParaRPr sz="1400"/>
          </a:p>
          <a:p>
            <a:pPr marL="0" lvl="0" indent="0" rtl="0">
              <a:spcBef>
                <a:spcPts val="0"/>
              </a:spcBef>
              <a:spcAft>
                <a:spcPts val="0"/>
              </a:spcAft>
              <a:buNone/>
            </a:pP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a:t>I will now do a short demo elaborating on how Spark on Kubernetes interacts with Secure HDFS and then do a deep dive into the actual inner workings of Secure HDFS interaction.</a:t>
            </a:r>
            <a:endParaRPr sz="1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400"/>
              <a:t>In this demo, which can be found in the link above, we will show-case the functionality of spark-on-kubernetes and the simplicity of native integration. We will also attempt to run an example spark application that accesses secure hdfs.</a:t>
            </a:r>
            <a:endParaRPr sz="1400"/>
          </a:p>
          <a:p>
            <a:pPr marL="0" lvl="0" indent="0" rtl="0">
              <a:lnSpc>
                <a:spcPct val="115000"/>
              </a:lnSpc>
              <a:spcBef>
                <a:spcPts val="0"/>
              </a:spcBef>
              <a:spcAft>
                <a:spcPts val="0"/>
              </a:spcAft>
              <a:buClr>
                <a:schemeClr val="dk1"/>
              </a:buClr>
              <a:buSzPts val="1100"/>
              <a:buFont typeface="Arial"/>
              <a:buNone/>
            </a:pPr>
            <a:r>
              <a:rPr lang="en" sz="1400"/>
              <a:t>We begin by showcasing the pods currently running on our kubernetes cluster. *press play** and pause at 0:01 This can be seen with the kubectl get pods command.</a:t>
            </a:r>
            <a:endParaRPr sz="1400"/>
          </a:p>
          <a:p>
            <a:pPr marL="0" lvl="0" indent="0" rtl="0">
              <a:lnSpc>
                <a:spcPct val="115000"/>
              </a:lnSpc>
              <a:spcBef>
                <a:spcPts val="0"/>
              </a:spcBef>
              <a:spcAft>
                <a:spcPts val="0"/>
              </a:spcAft>
              <a:buClr>
                <a:schemeClr val="dk1"/>
              </a:buClr>
              <a:buSzPts val="1100"/>
              <a:buFont typeface="Arial"/>
              <a:buNone/>
            </a:pPr>
            <a:r>
              <a:rPr lang="en" sz="1400"/>
              <a:t>In the beginning we see 4 separate pods. The latter three are the data-node, namenode, and kerberos or kdc node, that we specified in the storage overview. The first node, named the data-populator node, is responsible for logging into the kerberos server to obtain valid authentication to then access the datanodes and then copy over a dummy file into hdfs. At this point in time, the data-populator node has successfully copied the data into hdfs (if there are further question, I have included in the appendix a walkthrough in setting up this cluster and a verification that the example file is securely stored on this hdfs cluster). **click play **</a:t>
            </a:r>
            <a:endParaRPr sz="1400"/>
          </a:p>
          <a:p>
            <a:pPr marL="0" lvl="0" indent="0" rtl="0">
              <a:lnSpc>
                <a:spcPct val="115000"/>
              </a:lnSpc>
              <a:spcBef>
                <a:spcPts val="0"/>
              </a:spcBef>
              <a:spcAft>
                <a:spcPts val="0"/>
              </a:spcAft>
              <a:buClr>
                <a:schemeClr val="dk1"/>
              </a:buClr>
              <a:buSzPts val="1100"/>
              <a:buFont typeface="Arial"/>
              <a:buNone/>
            </a:pPr>
            <a:r>
              <a:rPr lang="en" sz="1400"/>
              <a:t>We will then run a command that starts a proxy to the Kubernetes API server. This allow us to access the dashboard via the following URL. This will help us monitor the kubernetes cluster for health, pod status, and storage configurations. As we can see upon initializing we do not have anything hadoop specific stored in our config maps or secrets. Later on in the presentation I will elaborate on how we populate such. I now execute a command that setups a pod configured to run an example spark-on-k8s instruction. This pod is configured to be built off of the spark-base docker image. The reason for this pod is so that we may have an isolated environment to set environmental variables and define hadoop specific configuration directories. For this demo, the pods entrypoint is a sleep command so that we may be able to ’ssh into the pod to run a spark-submit command.</a:t>
            </a:r>
            <a:endParaRPr sz="1400"/>
          </a:p>
          <a:p>
            <a:pPr marL="0" lvl="0" indent="0" rtl="0">
              <a:lnSpc>
                <a:spcPct val="115000"/>
              </a:lnSpc>
              <a:spcBef>
                <a:spcPts val="0"/>
              </a:spcBef>
              <a:spcAft>
                <a:spcPts val="0"/>
              </a:spcAft>
              <a:buClr>
                <a:schemeClr val="dk1"/>
              </a:buClr>
              <a:buSzPts val="1100"/>
              <a:buFont typeface="Arial"/>
              <a:buNone/>
            </a:pPr>
            <a:r>
              <a:rPr lang="en" sz="1400"/>
              <a:t>We will now investigate the spark-submit command the env variables that we have included. The important thing to note is the initialization of our environment for SPARK_SUBMIT commands dealing with HDFS. The obvious one is specifying the HADOOP_CONF_DIR (like in Yarn) which is where all of your .xml Hadoop configuration files are. Now we will walk through the uniqueness of the spark-submit command. As you can see, the master configuration is uniquely named with k8s:// and our kubernetes API server endpoint. We also see the customization of the driver and executor images. We also have a unique spark. kerberos configuration that is enabled. This specific command runs kinit before, but also passes in a keytab / principal. For those of you who aren’t aware of these hadoop concepts: kinit obtains and caches credentials for login into Kerberos while keytabs and principals are used to perform user authentication (i.e. username password).</a:t>
            </a:r>
            <a:endParaRPr sz="1400"/>
          </a:p>
          <a:p>
            <a:pPr marL="0" lvl="0" indent="0" rtl="0">
              <a:lnSpc>
                <a:spcPct val="115000"/>
              </a:lnSpc>
              <a:spcBef>
                <a:spcPts val="0"/>
              </a:spcBef>
              <a:spcAft>
                <a:spcPts val="0"/>
              </a:spcAft>
              <a:buClr>
                <a:schemeClr val="dk1"/>
              </a:buClr>
              <a:buSzPts val="1100"/>
              <a:buFont typeface="Arial"/>
              <a:buNone/>
            </a:pPr>
            <a:r>
              <a:rPr lang="en" sz="1400">
                <a:solidFill>
                  <a:schemeClr val="dk1"/>
                </a:solidFill>
              </a:rPr>
              <a:t>Later in the demo we will see the success of the command without the keytab and principal and just the initial kinit. </a:t>
            </a:r>
            <a:r>
              <a:rPr lang="en" sz="1400"/>
              <a:t> We also support the ability to specify pre-populated secrets as another config so 3 methods in total: kinit,keytabs, or pre-populated secrets. The argument passed into the spark-submit is the location of the file stored on hdfs: `people.txt`. Now let’s run it *click play* Here we see the driver and executor pods lauched on the same cluster as HDFS and when looking the logs, we see the success of the application with the “Iteration” print statement. Stop @ 1:57. We will come back to this demo after taking a deep dive into what is going on</a:t>
            </a:r>
            <a:endParaRPr sz="1400"/>
          </a:p>
          <a:p>
            <a:pPr marL="0" lvl="0" indent="0" rtl="0">
              <a:spcBef>
                <a:spcPts val="0"/>
              </a:spcBef>
              <a:spcAft>
                <a:spcPts val="0"/>
              </a:spcAft>
              <a:buNone/>
            </a:pP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In this deep dive I will begin by explaining what are Kerberos tickets</a:t>
            </a:r>
            <a:endParaRPr sz="1800"/>
          </a:p>
          <a:p>
            <a:pPr marL="0" lvl="0" indent="0">
              <a:spcBef>
                <a:spcPts val="0"/>
              </a:spcBef>
              <a:spcAft>
                <a:spcPts val="0"/>
              </a:spcAft>
              <a:buNone/>
            </a:pPr>
            <a:r>
              <a:rPr lang="en" sz="1800"/>
              <a:t>*click*</a:t>
            </a:r>
            <a:endParaRPr sz="1800"/>
          </a:p>
          <a:p>
            <a:pPr marL="0" lvl="0" indent="0">
              <a:spcBef>
                <a:spcPts val="0"/>
              </a:spcBef>
              <a:spcAft>
                <a:spcPts val="0"/>
              </a:spcAft>
              <a:buNone/>
            </a:pPr>
            <a:r>
              <a:rPr lang="en" sz="1800"/>
              <a:t>HDFS delegation tokens *click*</a:t>
            </a:r>
            <a:endParaRPr sz="1800"/>
          </a:p>
          <a:p>
            <a:pPr marL="0" lvl="0" indent="0" rtl="0">
              <a:spcBef>
                <a:spcPts val="0"/>
              </a:spcBef>
              <a:spcAft>
                <a:spcPts val="0"/>
              </a:spcAft>
              <a:buNone/>
            </a:pPr>
            <a:r>
              <a:rPr lang="en" sz="1800"/>
              <a:t>And how we support long running jobs and access control to secrets *click*</a:t>
            </a:r>
            <a:endParaRPr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t>But first, how does Kerberos actually work. </a:t>
            </a:r>
            <a:br>
              <a:rPr lang="en" sz="1200"/>
            </a:br>
            <a:r>
              <a:rPr lang="en" sz="1200"/>
              <a:t/>
            </a:r>
            <a:br>
              <a:rPr lang="en" sz="1200"/>
            </a:br>
            <a:r>
              <a:rPr lang="en" sz="1200"/>
              <a:t>The goal in secure HDFS interaction is that User A wishes to communicate with the Namenode to (for example) access a data-block located on a DataNode. The NameNode is configured and can only be accessed with a unique password called HDFS password. </a:t>
            </a:r>
            <a:endParaRPr sz="1200"/>
          </a:p>
          <a:p>
            <a:pPr marL="0" lvl="0" indent="0">
              <a:spcBef>
                <a:spcPts val="0"/>
              </a:spcBef>
              <a:spcAft>
                <a:spcPts val="0"/>
              </a:spcAft>
              <a:buNone/>
            </a:pPr>
            <a:endParaRPr sz="1200"/>
          </a:p>
          <a:p>
            <a:pPr marL="0" lvl="0" indent="0">
              <a:spcBef>
                <a:spcPts val="0"/>
              </a:spcBef>
              <a:spcAft>
                <a:spcPts val="0"/>
              </a:spcAft>
              <a:buNone/>
            </a:pPr>
            <a:r>
              <a:rPr lang="en" sz="1200"/>
              <a:t>If we are to generalize Kerberos it should be known that every service needs to have its own account, and there must be a password attached for verification to ensure that users don’t send sensitive data to malicious services that are unauthorized. All users and services are registered in the Kerberos Server. In this case it would be User A and Service HDFS. </a:t>
            </a:r>
            <a:endParaRPr sz="1200"/>
          </a:p>
          <a:p>
            <a:pPr marL="0" lvl="0" indent="0">
              <a:spcBef>
                <a:spcPts val="0"/>
              </a:spcBef>
              <a:spcAft>
                <a:spcPts val="0"/>
              </a:spcAft>
              <a:buNone/>
            </a:pPr>
            <a:r>
              <a:rPr lang="en" sz="1200"/>
              <a:t>*click*</a:t>
            </a:r>
            <a:endParaRPr sz="1200"/>
          </a:p>
          <a:p>
            <a:pPr marL="0" lvl="0" indent="0">
              <a:spcBef>
                <a:spcPts val="0"/>
              </a:spcBef>
              <a:spcAft>
                <a:spcPts val="0"/>
              </a:spcAft>
              <a:buNone/>
            </a:pPr>
            <a:r>
              <a:rPr lang="en" sz="1200"/>
              <a:t>User A will communicate with the server to obtain a Session Key (SK1) *click* that will be used to encrypt conversation with the HDFS NameNode. *click* To ensure that HDFS isn’t malicious and User A is who he says he is, Kerberos Server’s goal is to give SK1 to the server and the user secretly. That is the goal of this interaction. </a:t>
            </a:r>
            <a:endParaRPr sz="1200"/>
          </a:p>
          <a:p>
            <a:pPr marL="0" lvl="0" indent="0">
              <a:spcBef>
                <a:spcPts val="0"/>
              </a:spcBef>
              <a:spcAft>
                <a:spcPts val="0"/>
              </a:spcAft>
              <a:buNone/>
            </a:pPr>
            <a:r>
              <a:rPr lang="en" sz="1200"/>
              <a:t>*click* *click*</a:t>
            </a:r>
            <a:endParaRPr sz="1200"/>
          </a:p>
          <a:p>
            <a:pPr marL="0" lvl="0" indent="0">
              <a:spcBef>
                <a:spcPts val="0"/>
              </a:spcBef>
              <a:spcAft>
                <a:spcPts val="0"/>
              </a:spcAft>
              <a:buNone/>
            </a:pPr>
            <a:r>
              <a:rPr lang="en" sz="1200"/>
              <a:t>The response message will be a nested message with two copies of the SK1 for both the User and the HDFS NameNode Service each of which is encrypted with the proper password (either HDFS or User A). </a:t>
            </a:r>
            <a:endParaRPr sz="1200"/>
          </a:p>
          <a:p>
            <a:pPr marL="0" lvl="0" indent="0">
              <a:spcBef>
                <a:spcPts val="0"/>
              </a:spcBef>
              <a:spcAft>
                <a:spcPts val="0"/>
              </a:spcAft>
              <a:buNone/>
            </a:pPr>
            <a:r>
              <a:rPr lang="en" sz="1200"/>
              <a:t>*click* </a:t>
            </a:r>
            <a:endParaRPr sz="1200"/>
          </a:p>
          <a:p>
            <a:pPr marL="0" lvl="0" indent="0">
              <a:spcBef>
                <a:spcPts val="0"/>
              </a:spcBef>
              <a:spcAft>
                <a:spcPts val="0"/>
              </a:spcAft>
              <a:buNone/>
            </a:pPr>
            <a:r>
              <a:rPr lang="en" sz="1200"/>
              <a:t>This is like having two copies of a receipt. The merchant copy for HDFS and the customer copy for User A. The analogy continues by imagining two nested safes. *click* Where we put the merchant copy (for HDFS) into the smaller safe which we would lock with HDFSs password *click*. And then putting the customer copy for (User A) into the larger safe and locking that with User As password. *click* And sending the entire safe to User A. </a:t>
            </a:r>
            <a:endParaRPr sz="1200"/>
          </a:p>
          <a:p>
            <a:pPr marL="0" lvl="0" indent="0">
              <a:spcBef>
                <a:spcPts val="0"/>
              </a:spcBef>
              <a:spcAft>
                <a:spcPts val="0"/>
              </a:spcAft>
              <a:buNone/>
            </a:pPr>
            <a:endParaRPr sz="1200"/>
          </a:p>
          <a:p>
            <a:pPr marL="0" lvl="0" indent="0">
              <a:spcBef>
                <a:spcPts val="0"/>
              </a:spcBef>
              <a:spcAft>
                <a:spcPts val="0"/>
              </a:spcAft>
              <a:buNone/>
            </a:pPr>
            <a:r>
              <a:rPr lang="en" sz="1200"/>
              <a:t>User A will then unlock the outer safe with his password </a:t>
            </a:r>
            <a:r>
              <a:rPr lang="en" sz="1200">
                <a:solidFill>
                  <a:schemeClr val="dk1"/>
                </a:solidFill>
              </a:rPr>
              <a:t>*click* </a:t>
            </a:r>
            <a:r>
              <a:rPr lang="en" sz="1200"/>
              <a:t>to obtain its copy of SK1 and send the remaining </a:t>
            </a:r>
            <a:r>
              <a:rPr lang="en" sz="1200">
                <a:solidFill>
                  <a:schemeClr val="dk1"/>
                </a:solidFill>
              </a:rPr>
              <a:t>*click* </a:t>
            </a:r>
            <a:r>
              <a:rPr lang="en" sz="1200"/>
              <a:t>inner safe for HDFS Namenode to unlock with ITS unique password to obtain its </a:t>
            </a:r>
            <a:r>
              <a:rPr lang="en" sz="1200">
                <a:solidFill>
                  <a:schemeClr val="dk1"/>
                </a:solidFill>
              </a:rPr>
              <a:t>*click* </a:t>
            </a:r>
            <a:r>
              <a:rPr lang="en" sz="1200"/>
              <a:t>copy of SK1. This message also includes information about User A so the Service is aware of the User sending the message.</a:t>
            </a:r>
            <a:endParaRPr sz="1200"/>
          </a:p>
          <a:p>
            <a:pPr marL="0" lvl="0" indent="0">
              <a:spcBef>
                <a:spcPts val="0"/>
              </a:spcBef>
              <a:spcAft>
                <a:spcPts val="0"/>
              </a:spcAft>
              <a:buNone/>
            </a:pPr>
            <a:endParaRPr sz="1200"/>
          </a:p>
          <a:p>
            <a:pPr marL="0" lvl="0" indent="0">
              <a:spcBef>
                <a:spcPts val="0"/>
              </a:spcBef>
              <a:spcAft>
                <a:spcPts val="0"/>
              </a:spcAft>
              <a:buNone/>
            </a:pPr>
            <a:r>
              <a:rPr lang="en" sz="1200"/>
              <a:t>The function of this is so that the User and HDFS may communicate with each other over an encrypted channel </a:t>
            </a:r>
            <a:r>
              <a:rPr lang="en" sz="1200">
                <a:solidFill>
                  <a:schemeClr val="dk1"/>
                </a:solidFill>
              </a:rPr>
              <a:t>*click* </a:t>
            </a:r>
            <a:r>
              <a:rPr lang="en" sz="1200"/>
              <a:t>using a known Session Key. *click*</a:t>
            </a:r>
            <a:endParaRPr sz="1200"/>
          </a:p>
          <a:p>
            <a:pPr marL="0" lvl="0" indent="0">
              <a:spcBef>
                <a:spcPts val="0"/>
              </a:spcBef>
              <a:spcAft>
                <a:spcPts val="0"/>
              </a:spcAft>
              <a:buNone/>
            </a:pPr>
            <a:endParaRPr sz="1200"/>
          </a:p>
          <a:p>
            <a:pPr marL="0" lvl="0" indent="0">
              <a:spcBef>
                <a:spcPts val="0"/>
              </a:spcBef>
              <a:spcAft>
                <a:spcPts val="0"/>
              </a:spcAft>
              <a:buNone/>
            </a:pPr>
            <a:r>
              <a:rPr lang="en" sz="1200"/>
              <a:t>Having the SK1 that is encrypted with HDFS is called a HDFS Service Ticket *click*, showing permission for a User to use the HDFS Service by the Kerberos Server. </a:t>
            </a:r>
            <a:endParaRPr sz="1200"/>
          </a:p>
          <a:p>
            <a:pPr marL="0" lvl="0" indent="0" rtl="0">
              <a:spcBef>
                <a:spcPts val="0"/>
              </a:spcBef>
              <a:spcAft>
                <a:spcPts val="0"/>
              </a:spcAft>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t>Tickets are good, but aren’t sufficient for big data applications, because there was a security loophole where tickets can be reused. As such, Kerberos Tickets were stamped with the client IP address to eliminate the possibility of reusability. *click*</a:t>
            </a:r>
            <a:endParaRPr sz="1600"/>
          </a:p>
          <a:p>
            <a:pPr marL="0" lvl="0" indent="0">
              <a:spcBef>
                <a:spcPts val="0"/>
              </a:spcBef>
              <a:spcAft>
                <a:spcPts val="0"/>
              </a:spcAft>
              <a:buNone/>
            </a:pPr>
            <a:endParaRPr sz="1600"/>
          </a:p>
          <a:p>
            <a:pPr marL="0" lvl="0" indent="0">
              <a:spcBef>
                <a:spcPts val="0"/>
              </a:spcBef>
              <a:spcAft>
                <a:spcPts val="0"/>
              </a:spcAft>
              <a:buNone/>
            </a:pPr>
            <a:r>
              <a:rPr lang="en" sz="1600"/>
              <a:t>This won’t work in a Spark Application where there are multiple executors on different cluster nodes. </a:t>
            </a:r>
            <a:endParaRPr sz="1600"/>
          </a:p>
          <a:p>
            <a:pPr marL="0" lvl="0" indent="0">
              <a:spcBef>
                <a:spcPts val="0"/>
              </a:spcBef>
              <a:spcAft>
                <a:spcPts val="0"/>
              </a:spcAft>
              <a:buNone/>
            </a:pPr>
            <a:endParaRPr sz="1600"/>
          </a:p>
          <a:p>
            <a:pPr marL="0" lvl="0" indent="0">
              <a:spcBef>
                <a:spcPts val="0"/>
              </a:spcBef>
              <a:spcAft>
                <a:spcPts val="0"/>
              </a:spcAft>
              <a:buNone/>
            </a:pPr>
            <a:r>
              <a:rPr lang="en" sz="1600"/>
              <a:t>As such, HDFS leverages Delegation Tokens *click* which are provided by the Namenode only if the client has a valid ticket. But these tokens have no client IPs. </a:t>
            </a:r>
            <a:endParaRPr sz="1600"/>
          </a:p>
          <a:p>
            <a:pPr marL="0" lvl="0" indent="0">
              <a:spcBef>
                <a:spcPts val="0"/>
              </a:spcBef>
              <a:spcAft>
                <a:spcPts val="0"/>
              </a:spcAft>
              <a:buNone/>
            </a:pPr>
            <a:endParaRPr sz="1600"/>
          </a:p>
          <a:p>
            <a:pPr marL="0" lvl="0" indent="0" rtl="0">
              <a:spcBef>
                <a:spcPts val="0"/>
              </a:spcBef>
              <a:spcAft>
                <a:spcPts val="0"/>
              </a:spcAft>
              <a:buNone/>
            </a:pPr>
            <a:r>
              <a:rPr lang="en" sz="1600"/>
              <a:t>This allows drivers and executors to use these tokens for communication with the HDFS. </a:t>
            </a:r>
            <a:endParaRPr sz="1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t>However, this token needs to be sent to the driver and executor somehow, and this was the feature that was missing from Spark on Kubernetes. Spark on Yarn has an implementation by sending the token to a Resource Manager demon that would handle the rest by placing the token directly into the working directory of the driver and executor. </a:t>
            </a:r>
            <a:endParaRPr sz="1400"/>
          </a:p>
          <a:p>
            <a:pPr marL="0" lvl="0" indent="0">
              <a:spcBef>
                <a:spcPts val="0"/>
              </a:spcBef>
              <a:spcAft>
                <a:spcPts val="0"/>
              </a:spcAft>
              <a:buNone/>
            </a:pPr>
            <a:r>
              <a:rPr lang="en" sz="1400"/>
              <a:t>We wish to mimic this type of service however we don’t have YARN primitives. *click* </a:t>
            </a:r>
            <a:endParaRPr sz="1400"/>
          </a:p>
          <a:p>
            <a:pPr marL="0" lvl="0" indent="0">
              <a:spcBef>
                <a:spcPts val="0"/>
              </a:spcBef>
              <a:spcAft>
                <a:spcPts val="0"/>
              </a:spcAft>
              <a:buNone/>
            </a:pPr>
            <a:r>
              <a:rPr lang="en" sz="1400"/>
              <a:t>As such, *click* we leverage Kubernetes Secrets to communicate the token to all the driver and executor pods. </a:t>
            </a:r>
            <a:endParaRPr sz="1400"/>
          </a:p>
          <a:p>
            <a:pPr marL="0" lvl="0" indent="0">
              <a:spcBef>
                <a:spcPts val="0"/>
              </a:spcBef>
              <a:spcAft>
                <a:spcPts val="0"/>
              </a:spcAft>
              <a:buNone/>
            </a:pPr>
            <a:endParaRPr sz="1400"/>
          </a:p>
          <a:p>
            <a:pPr marL="0" lvl="0" indent="0">
              <a:spcBef>
                <a:spcPts val="0"/>
              </a:spcBef>
              <a:spcAft>
                <a:spcPts val="0"/>
              </a:spcAft>
              <a:buNone/>
            </a:pPr>
            <a:r>
              <a:rPr lang="en" sz="1400"/>
              <a:t>Remember when we talked about namespaces, well these secrets are shared across namespaces where all the drivers and executors would have access. Secrets are primitives exclusively used for securely mounting sensitive data using TLS that could be accessed by privileged pods that wish to mount that volume onto itself. </a:t>
            </a:r>
            <a:endParaRPr sz="1400"/>
          </a:p>
          <a:p>
            <a:pPr marL="0" lvl="0" indent="0">
              <a:spcBef>
                <a:spcPts val="0"/>
              </a:spcBef>
              <a:spcAft>
                <a:spcPts val="0"/>
              </a:spcAft>
              <a:buNone/>
            </a:pPr>
            <a:endParaRPr sz="1400"/>
          </a:p>
          <a:p>
            <a:pPr marL="0" lvl="0" indent="0">
              <a:spcBef>
                <a:spcPts val="0"/>
              </a:spcBef>
              <a:spcAft>
                <a:spcPts val="0"/>
              </a:spcAft>
              <a:buNone/>
            </a:pPr>
            <a:r>
              <a:rPr lang="en" sz="1400"/>
              <a:t>As such we modified the Spark Client, to allow for the client to put the token obtained into the secret. </a:t>
            </a:r>
            <a:endParaRPr sz="1400"/>
          </a:p>
          <a:p>
            <a:pPr marL="0" lvl="0" indent="0">
              <a:spcBef>
                <a:spcPts val="0"/>
              </a:spcBef>
              <a:spcAft>
                <a:spcPts val="0"/>
              </a:spcAft>
              <a:buNone/>
            </a:pPr>
            <a:endParaRPr sz="1400"/>
          </a:p>
          <a:p>
            <a:pPr marL="0" lvl="0" indent="0">
              <a:spcBef>
                <a:spcPts val="0"/>
              </a:spcBef>
              <a:spcAft>
                <a:spcPts val="0"/>
              </a:spcAft>
              <a:buNone/>
            </a:pPr>
            <a:r>
              <a:rPr lang="en" sz="1400"/>
              <a:t>First a User will input his password using KINIT (in essence obtaining a Ticket Granting Ticket or TGT) that he will communicate to Kerberos to obtain a HDFS Service Ticket. </a:t>
            </a:r>
            <a:endParaRPr sz="1400"/>
          </a:p>
          <a:p>
            <a:pPr marL="0" lvl="0" indent="0">
              <a:spcBef>
                <a:spcPts val="0"/>
              </a:spcBef>
              <a:spcAft>
                <a:spcPts val="0"/>
              </a:spcAft>
              <a:buNone/>
            </a:pPr>
            <a:r>
              <a:rPr lang="en" sz="1400"/>
              <a:t>*click* This ticket the Client will then send to the Namenode to obtain a HDFS Delegation Token *click* </a:t>
            </a:r>
            <a:endParaRPr sz="1400"/>
          </a:p>
          <a:p>
            <a:pPr marL="0" lvl="0" indent="0" rtl="0">
              <a:spcBef>
                <a:spcPts val="0"/>
              </a:spcBef>
              <a:spcAft>
                <a:spcPts val="0"/>
              </a:spcAft>
              <a:buNone/>
            </a:pPr>
            <a:r>
              <a:rPr lang="en" sz="1400"/>
              <a:t>that it will then use to mount as a secret,*click* for the drivers and executors *click* to use. *click*</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300"/>
              <a:t>However a delegation token expires *click* after 24 hours. And a service ticket expires after 7 days. As such, we needed to ensure that there was a service available that would replace and update the token such that long running jobs both above 24 hours, and some above 7 days, would run without having to stop because of unprivleged access to the NameNode. </a:t>
            </a:r>
            <a:endParaRPr sz="1300"/>
          </a:p>
          <a:p>
            <a:pPr marL="0" lvl="0" indent="0">
              <a:spcBef>
                <a:spcPts val="0"/>
              </a:spcBef>
              <a:spcAft>
                <a:spcPts val="0"/>
              </a:spcAft>
              <a:buNone/>
            </a:pPr>
            <a:r>
              <a:rPr lang="en" sz="1300"/>
              <a:t>*click* In YARN this is done by the Resource Manager demon, *click* </a:t>
            </a:r>
            <a:endParaRPr sz="1300"/>
          </a:p>
          <a:p>
            <a:pPr marL="0" lvl="0" indent="0">
              <a:spcBef>
                <a:spcPts val="0"/>
              </a:spcBef>
              <a:spcAft>
                <a:spcPts val="0"/>
              </a:spcAft>
              <a:buNone/>
            </a:pPr>
            <a:r>
              <a:rPr lang="en" sz="1300"/>
              <a:t>so instead we leverage the flexibility of Kubernetes in managing microservers to run a Microservice responsible for updating this token. *click* </a:t>
            </a:r>
            <a:endParaRPr sz="1300"/>
          </a:p>
          <a:p>
            <a:pPr marL="0" lvl="0" indent="0">
              <a:spcBef>
                <a:spcPts val="0"/>
              </a:spcBef>
              <a:spcAft>
                <a:spcPts val="0"/>
              </a:spcAft>
              <a:buNone/>
            </a:pPr>
            <a:endParaRPr sz="1300"/>
          </a:p>
          <a:p>
            <a:pPr marL="0" lvl="0" indent="0">
              <a:spcBef>
                <a:spcPts val="0"/>
              </a:spcBef>
              <a:spcAft>
                <a:spcPts val="0"/>
              </a:spcAft>
              <a:buNone/>
            </a:pPr>
            <a:r>
              <a:rPr lang="en" sz="1300"/>
              <a:t>However this unique and separate pod will obtain its OWN HDFS Service ticket from Kerberos *click* with its own unique Kerberos system account that will have different privileges then other job user accounts. </a:t>
            </a:r>
            <a:endParaRPr sz="1300"/>
          </a:p>
          <a:p>
            <a:pPr marL="0" lvl="0" indent="0">
              <a:spcBef>
                <a:spcPts val="0"/>
              </a:spcBef>
              <a:spcAft>
                <a:spcPts val="0"/>
              </a:spcAft>
              <a:buNone/>
            </a:pPr>
            <a:r>
              <a:rPr lang="en" sz="1300"/>
              <a:t>The uniqueness of this account is that as a generic refresh pod across a namespace, there might be other jobs running on the same namespace, so this refresh pod will need to service multiple jobs. However, even tho the Refresh pod uses its own principle to obtain a HDFS service ticket it will get a delegation token *click* bounded to the JOB user’s principle to ensure that the job user only has access to job user data. </a:t>
            </a:r>
            <a:endParaRPr sz="1300"/>
          </a:p>
          <a:p>
            <a:pPr marL="0" lvl="0" indent="0">
              <a:spcBef>
                <a:spcPts val="0"/>
              </a:spcBef>
              <a:spcAft>
                <a:spcPts val="0"/>
              </a:spcAft>
              <a:buNone/>
            </a:pPr>
            <a:r>
              <a:rPr lang="en" sz="1300"/>
              <a:t>This is an especially important note as to ensure privilege across jobs in a single namespace. As such the namenode should be configured to ensure that the refresh pod functions as a proxy for other pods. *click*</a:t>
            </a:r>
            <a:endParaRPr sz="1300"/>
          </a:p>
          <a:p>
            <a:pPr marL="0" lvl="0" indent="0">
              <a:spcBef>
                <a:spcPts val="0"/>
              </a:spcBef>
              <a:spcAft>
                <a:spcPts val="0"/>
              </a:spcAft>
              <a:buNone/>
            </a:pPr>
            <a:r>
              <a:rPr lang="en" sz="1300"/>
              <a:t>As a proxy, it updates the job user’s delegation token on behalf of the job user. *click* </a:t>
            </a:r>
            <a:endParaRPr sz="1300"/>
          </a:p>
          <a:p>
            <a:pPr marL="0" lvl="0" indent="0" rtl="0">
              <a:spcBef>
                <a:spcPts val="0"/>
              </a:spcBef>
              <a:spcAft>
                <a:spcPts val="0"/>
              </a:spcAft>
              <a:buNone/>
            </a:pPr>
            <a:r>
              <a:rPr lang="en" sz="1300"/>
              <a:t>After retrieving a new Delegation token it updates *click* *click* the secret with the new delegation token. *click* Updates to Secrets are automatically detected by pods which simplifies the awareness that drivers and executors need to have. </a:t>
            </a:r>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t>However what happens when multiple jobs run on a single namespace. </a:t>
            </a:r>
            <a:endParaRPr sz="1600"/>
          </a:p>
          <a:p>
            <a:pPr marL="0" lvl="0" indent="0">
              <a:spcBef>
                <a:spcPts val="0"/>
              </a:spcBef>
              <a:spcAft>
                <a:spcPts val="0"/>
              </a:spcAft>
              <a:buNone/>
            </a:pPr>
            <a:r>
              <a:rPr lang="en" sz="1600"/>
              <a:t>How do they ensure that one job user </a:t>
            </a:r>
            <a:r>
              <a:rPr lang="en" sz="1600">
                <a:solidFill>
                  <a:schemeClr val="dk1"/>
                </a:solidFill>
              </a:rPr>
              <a:t>*click* </a:t>
            </a:r>
            <a:r>
              <a:rPr lang="en" sz="1600"/>
              <a:t>isn’t able to communicate with another job users data.</a:t>
            </a:r>
            <a:endParaRPr sz="1600"/>
          </a:p>
          <a:p>
            <a:pPr marL="0" lvl="0" indent="0">
              <a:spcBef>
                <a:spcPts val="0"/>
              </a:spcBef>
              <a:spcAft>
                <a:spcPts val="0"/>
              </a:spcAft>
              <a:buNone/>
            </a:pPr>
            <a:r>
              <a:rPr lang="en" sz="1600"/>
              <a:t>*click* *click* </a:t>
            </a:r>
            <a:endParaRPr sz="1600"/>
          </a:p>
          <a:p>
            <a:pPr marL="0" lvl="0" indent="0" rtl="0">
              <a:spcBef>
                <a:spcPts val="0"/>
              </a:spcBef>
              <a:spcAft>
                <a:spcPts val="0"/>
              </a:spcAft>
              <a:buNone/>
            </a:pPr>
            <a:r>
              <a:rPr lang="en" sz="1600"/>
              <a:t>This problem is solved with Access Control primitives available in Kubernetes *click* but becomes tricky once you look at all the options that exist in various organization structures with unique SLAs. </a:t>
            </a:r>
            <a:endParaRPr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Here’s the outline of the talk. First, I’ll do a quick introduction on Kubernetes.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Then, Ilan is going to talk about how we are building the Big Data stack on Kubernetes.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Then Ilan is going to give a short demo of how to run Spark on Kuberentes, then deep dive into the secure HDFS support. </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r>
              <a:rPr lang="en"/>
              <a:t>Then I’ll come back and talk about how we run HDFS itself on Kubernetes, do a deep dive on the HDFS data locality. I’ll finish with a short demo on the namenode HA.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300">
                <a:solidFill>
                  <a:srgbClr val="222222"/>
                </a:solidFill>
              </a:rPr>
              <a:t>As such, *click* we need to restrict access to the HDFS delegation tokens and the renewal service keytab stored in Secrets *click*</a:t>
            </a:r>
            <a:endParaRPr sz="1300">
              <a:solidFill>
                <a:srgbClr val="222222"/>
              </a:solidFill>
            </a:endParaRPr>
          </a:p>
          <a:p>
            <a:pPr marL="0" lvl="0" indent="0">
              <a:spcBef>
                <a:spcPts val="0"/>
              </a:spcBef>
              <a:spcAft>
                <a:spcPts val="0"/>
              </a:spcAft>
              <a:buClr>
                <a:schemeClr val="dk1"/>
              </a:buClr>
              <a:buSzPts val="1100"/>
              <a:buFont typeface="Arial"/>
              <a:buNone/>
            </a:pPr>
            <a:r>
              <a:rPr lang="en" sz="1300">
                <a:solidFill>
                  <a:srgbClr val="222222"/>
                </a:solidFill>
              </a:rPr>
              <a:t>The job owner’s HDFS DT should not be exposed to other users or their jobs. </a:t>
            </a:r>
            <a:endParaRPr sz="1300">
              <a:solidFill>
                <a:srgbClr val="222222"/>
              </a:solidFill>
            </a:endParaRPr>
          </a:p>
          <a:p>
            <a:pPr marL="0" lvl="0" indent="0">
              <a:spcBef>
                <a:spcPts val="0"/>
              </a:spcBef>
              <a:spcAft>
                <a:spcPts val="0"/>
              </a:spcAft>
              <a:buClr>
                <a:schemeClr val="dk1"/>
              </a:buClr>
              <a:buSzPts val="1100"/>
              <a:buFont typeface="Arial"/>
              <a:buNone/>
            </a:pPr>
            <a:r>
              <a:rPr lang="en" sz="1300">
                <a:solidFill>
                  <a:srgbClr val="222222"/>
                </a:solidFill>
              </a:rPr>
              <a:t>Otherwise, they could steal or destroy the job owner’s HDFS data. The renewal service pod helping long running jobs is an exception in that it should be able to read or replace the DTs.The renewal service’s keytab file should be accessible only to the system admin user or the renewal service pod. I.e. It should not be exposed to any job users or their jobs. Otherwise, they could use the keytab file to steal or destroy HDFS data of many users.</a:t>
            </a:r>
            <a:endParaRPr sz="1300">
              <a:solidFill>
                <a:srgbClr val="222222"/>
              </a:solidFill>
            </a:endParaRPr>
          </a:p>
          <a:p>
            <a:pPr marL="0" lvl="0" indent="0">
              <a:spcBef>
                <a:spcPts val="0"/>
              </a:spcBef>
              <a:spcAft>
                <a:spcPts val="0"/>
              </a:spcAft>
              <a:buClr>
                <a:schemeClr val="dk1"/>
              </a:buClr>
              <a:buSzPts val="1100"/>
              <a:buFont typeface="Arial"/>
              <a:buNone/>
            </a:pPr>
            <a:r>
              <a:rPr lang="en" sz="1300">
                <a:solidFill>
                  <a:srgbClr val="222222"/>
                </a:solidFill>
              </a:rPr>
              <a:t>Can Kubernetes authorization mechanisms meet this strict requirements? It depends on which authorization mechanism is used, an example is Role Based Access Control or RBAC. *click*</a:t>
            </a:r>
            <a:endParaRPr sz="1300">
              <a:solidFill>
                <a:srgbClr val="222222"/>
              </a:solidFill>
            </a:endParaRPr>
          </a:p>
          <a:p>
            <a:pPr marL="0" lvl="0" indent="0">
              <a:spcBef>
                <a:spcPts val="0"/>
              </a:spcBef>
              <a:spcAft>
                <a:spcPts val="0"/>
              </a:spcAft>
              <a:buClr>
                <a:schemeClr val="dk1"/>
              </a:buClr>
              <a:buSzPts val="1100"/>
              <a:buFont typeface="Arial"/>
              <a:buNone/>
            </a:pPr>
            <a:r>
              <a:rPr lang="en" sz="1300">
                <a:solidFill>
                  <a:srgbClr val="222222"/>
                </a:solidFill>
              </a:rPr>
              <a:t>Kubernetes RBAC uses Roles and Rules to represent privileges for accessing Kubernetes resources</a:t>
            </a:r>
            <a:endParaRPr sz="1300">
              <a:solidFill>
                <a:srgbClr val="222222"/>
              </a:solidFill>
            </a:endParaRPr>
          </a:p>
          <a:p>
            <a:pPr marL="0" lvl="0" indent="0">
              <a:spcBef>
                <a:spcPts val="0"/>
              </a:spcBef>
              <a:spcAft>
                <a:spcPts val="0"/>
              </a:spcAft>
              <a:buClr>
                <a:schemeClr val="dk1"/>
              </a:buClr>
              <a:buSzPts val="1100"/>
              <a:buFont typeface="Arial"/>
              <a:buNone/>
            </a:pPr>
            <a:r>
              <a:rPr lang="en" sz="1300">
                <a:solidFill>
                  <a:srgbClr val="222222"/>
                </a:solidFill>
              </a:rPr>
              <a:t>*click*</a:t>
            </a:r>
            <a:endParaRPr sz="1300">
              <a:solidFill>
                <a:srgbClr val="222222"/>
              </a:solidFill>
            </a:endParaRPr>
          </a:p>
          <a:p>
            <a:pPr marL="0" lvl="0" indent="0">
              <a:spcBef>
                <a:spcPts val="0"/>
              </a:spcBef>
              <a:spcAft>
                <a:spcPts val="0"/>
              </a:spcAft>
              <a:buClr>
                <a:schemeClr val="dk1"/>
              </a:buClr>
              <a:buSzPts val="1100"/>
              <a:buFont typeface="Arial"/>
              <a:buNone/>
            </a:pPr>
            <a:r>
              <a:rPr lang="en" sz="1300">
                <a:solidFill>
                  <a:srgbClr val="222222"/>
                </a:solidFill>
              </a:rPr>
              <a:t>But with the uniqueness of every companies org structure and the SLAs that come with their unique business they might need to restrict access in unique ways.</a:t>
            </a:r>
            <a:endParaRPr sz="1300">
              <a:solidFill>
                <a:srgbClr val="222222"/>
              </a:solidFill>
            </a:endParaRPr>
          </a:p>
          <a:p>
            <a:pPr marL="0" lvl="0" indent="0">
              <a:spcBef>
                <a:spcPts val="0"/>
              </a:spcBef>
              <a:spcAft>
                <a:spcPts val="0"/>
              </a:spcAft>
              <a:buClr>
                <a:schemeClr val="dk1"/>
              </a:buClr>
              <a:buSzPts val="1100"/>
              <a:buFont typeface="Arial"/>
              <a:buNone/>
            </a:pPr>
            <a:r>
              <a:rPr lang="en" sz="1300">
                <a:solidFill>
                  <a:srgbClr val="222222"/>
                </a:solidFill>
              </a:rPr>
              <a:t>With namespace being the smallest unit of granularity, we propose that</a:t>
            </a:r>
            <a:endParaRPr sz="1300">
              <a:solidFill>
                <a:srgbClr val="222222"/>
              </a:solidFill>
            </a:endParaRPr>
          </a:p>
          <a:p>
            <a:pPr marL="0" lvl="0" indent="0">
              <a:spcBef>
                <a:spcPts val="0"/>
              </a:spcBef>
              <a:spcAft>
                <a:spcPts val="0"/>
              </a:spcAft>
              <a:buClr>
                <a:schemeClr val="dk1"/>
              </a:buClr>
              <a:buSzPts val="1100"/>
              <a:buFont typeface="Arial"/>
              <a:buNone/>
            </a:pPr>
            <a:r>
              <a:rPr lang="en" sz="1300">
                <a:solidFill>
                  <a:srgbClr val="222222"/>
                </a:solidFill>
              </a:rPr>
              <a:t>Admins restrict access by:</a:t>
            </a:r>
            <a:endParaRPr sz="1300">
              <a:solidFill>
                <a:srgbClr val="222222"/>
              </a:solidFill>
            </a:endParaRPr>
          </a:p>
          <a:p>
            <a:pPr marL="0" lvl="0" indent="0">
              <a:spcBef>
                <a:spcPts val="0"/>
              </a:spcBef>
              <a:spcAft>
                <a:spcPts val="0"/>
              </a:spcAft>
              <a:buClr>
                <a:schemeClr val="dk1"/>
              </a:buClr>
              <a:buSzPts val="1100"/>
              <a:buFont typeface="Arial"/>
              <a:buNone/>
            </a:pPr>
            <a:r>
              <a:rPr lang="en" sz="1300">
                <a:solidFill>
                  <a:srgbClr val="222222"/>
                </a:solidFill>
              </a:rPr>
              <a:t>1. Per-user AC (manual) -- in which we have a user per namespace. This might not work in certain situations as the admin might not want a proxy user in the namenode config for every user in the org</a:t>
            </a:r>
            <a:endParaRPr sz="1300">
              <a:solidFill>
                <a:srgbClr val="222222"/>
              </a:solidFill>
            </a:endParaRPr>
          </a:p>
          <a:p>
            <a:pPr marL="0" lvl="0" indent="0">
              <a:spcBef>
                <a:spcPts val="0"/>
              </a:spcBef>
              <a:spcAft>
                <a:spcPts val="0"/>
              </a:spcAft>
              <a:buClr>
                <a:schemeClr val="dk1"/>
              </a:buClr>
              <a:buSzPts val="1100"/>
              <a:buFont typeface="Arial"/>
              <a:buNone/>
            </a:pPr>
            <a:r>
              <a:rPr lang="en" sz="1300">
                <a:solidFill>
                  <a:srgbClr val="222222"/>
                </a:solidFill>
              </a:rPr>
              <a:t>2. Per-group AC (manual) -- in which we have a namespace dedicated to a group of users where all users could share or have their own service account, and all users within the group have access to the all the secure data</a:t>
            </a:r>
            <a:endParaRPr sz="1300">
              <a:solidFill>
                <a:srgbClr val="222222"/>
              </a:solidFill>
            </a:endParaRPr>
          </a:p>
          <a:p>
            <a:pPr marL="0" lvl="0" indent="0" rtl="0">
              <a:spcBef>
                <a:spcPts val="0"/>
              </a:spcBef>
              <a:spcAft>
                <a:spcPts val="0"/>
              </a:spcAft>
              <a:buNone/>
            </a:pPr>
            <a:r>
              <a:rPr lang="en" sz="1300">
                <a:solidFill>
                  <a:srgbClr val="222222"/>
                </a:solidFill>
              </a:rPr>
              <a:t>3. Per sub-group AC (automated, not yet implemented) -- in which we have a namespace with sub-groups that have different privilege levels. This can be solved by applying owner labels to secrets dynamically (this still needs to be developed within Kubernetes RBAC) and is currently not supported. The other option would be to use the authorization plugin to give specific user access to pre-populated secrets or pre-created secrets. These pre-populated secrets could be defined in the spark-submit command as well. </a:t>
            </a:r>
            <a:endParaRPr sz="1300">
              <a:solidFill>
                <a:srgbClr val="222222"/>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600">
                <a:solidFill>
                  <a:schemeClr val="dk1"/>
                </a:solidFill>
              </a:rPr>
              <a:t>Going back to the demo @1:38 </a:t>
            </a:r>
            <a:endParaRPr sz="16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600">
                <a:solidFill>
                  <a:schemeClr val="dk1"/>
                </a:solidFill>
              </a:rPr>
              <a:t>We see that the submission client mounted Hadoop specific files via config maps onto the driver. And also mounted the DT as a secret in the logs. </a:t>
            </a:r>
            <a:endParaRPr sz="16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600">
                <a:solidFill>
                  <a:schemeClr val="dk1"/>
                </a:solidFill>
              </a:rPr>
              <a:t>This can be seen @1:59 with all the necessary files to secure a connection available to the driver. And the delegation token present for proper login into the namenode. </a:t>
            </a:r>
            <a:endParaRPr sz="16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600">
                <a:solidFill>
                  <a:schemeClr val="dk1"/>
                </a:solidFill>
              </a:rPr>
              <a:t>Also take note at the refresh-hadoop-tokens label that the renewal pod will use to check to update. </a:t>
            </a:r>
            <a:endParaRPr sz="16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600">
                <a:solidFill>
                  <a:schemeClr val="dk1"/>
                </a:solidFill>
              </a:rPr>
              <a:t>As you can see the application cleanly succeeded. </a:t>
            </a:r>
            <a:endParaRPr sz="16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600">
                <a:solidFill>
                  <a:schemeClr val="dk1"/>
                </a:solidFill>
              </a:rPr>
              <a:t>However, what happens when we modify the query to not include the keytab / principal and just used the cached TGT that we achieved via kinit. </a:t>
            </a:r>
            <a:endParaRPr sz="16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600">
                <a:solidFill>
                  <a:schemeClr val="dk1"/>
                </a:solidFill>
              </a:rPr>
              <a:t>Here we check the cache by running klist. And now we see that the command is running and clearly succeed. What is to happen when we remove the TGT from the cache by running kdestroy. </a:t>
            </a:r>
            <a:endParaRPr sz="16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600">
                <a:solidFill>
                  <a:schemeClr val="dk1"/>
                </a:solidFill>
              </a:rPr>
              <a:t>We see it throw a sensible error saying that the Hadoop login was unable to find a kerberos tgt.</a:t>
            </a:r>
            <a:endParaRPr sz="1600">
              <a:solidFill>
                <a:schemeClr val="dk1"/>
              </a:solidFill>
            </a:endParaRPr>
          </a:p>
          <a:p>
            <a:pPr marL="0" lvl="0" indent="0">
              <a:spcBef>
                <a:spcPts val="0"/>
              </a:spcBef>
              <a:spcAft>
                <a:spcPts val="0"/>
              </a:spcAft>
              <a:buClr>
                <a:schemeClr val="dk1"/>
              </a:buClr>
              <a:buSzPts val="1100"/>
              <a:buFont typeface="Arial"/>
              <a:buNone/>
            </a:pPr>
            <a:endParaRPr sz="1600">
              <a:solidFill>
                <a:schemeClr val="dk1"/>
              </a:solidFill>
            </a:endParaRPr>
          </a:p>
          <a:p>
            <a:pPr marL="0" lvl="0" indent="0" rtl="0">
              <a:spcBef>
                <a:spcPts val="0"/>
              </a:spcBef>
              <a:spcAft>
                <a:spcPts val="0"/>
              </a:spcAft>
              <a:buNone/>
            </a:pPr>
            <a:endParaRPr sz="16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Cool. Thanks Ilan. That was secure HDFS support.</a:t>
            </a:r>
            <a:endParaRPr/>
          </a:p>
          <a:p>
            <a:pPr marL="0" lvl="0" indent="0">
              <a:spcBef>
                <a:spcPts val="0"/>
              </a:spcBef>
              <a:spcAft>
                <a:spcPts val="0"/>
              </a:spcAft>
              <a:buNone/>
            </a:pP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Now, let’s talk about how we made HDFS itself run on Kubernetes.</a:t>
            </a:r>
            <a:endParaRPr/>
          </a:p>
          <a:p>
            <a:pPr marL="0" lvl="0" indent="0">
              <a:spcBef>
                <a:spcPts val="0"/>
              </a:spcBef>
              <a:spcAft>
                <a:spcPts val="0"/>
              </a:spcAft>
              <a:buNone/>
            </a:pPr>
            <a:endParaRPr/>
          </a:p>
          <a:p>
            <a:pPr marL="0" lvl="0" indent="0">
              <a:spcBef>
                <a:spcPts val="0"/>
              </a:spcBef>
              <a:spcAft>
                <a:spcPts val="0"/>
              </a:spcAft>
              <a:buClr>
                <a:schemeClr val="dk1"/>
              </a:buClr>
              <a:buSzPts val="1100"/>
              <a:buFont typeface="Arial"/>
              <a:buNone/>
            </a:pPr>
            <a:r>
              <a:rPr lang="en" sz="1200">
                <a:solidFill>
                  <a:schemeClr val="dk1"/>
                </a:solidFill>
              </a:rPr>
              <a:t>This HDFS on Kubernetes will be useful long term if you want to move your data to Kubernetes as well and consolidate your infrastructure.</a:t>
            </a:r>
            <a:endParaRPr sz="1200">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a:t>So how do we run HDFS? We leverage Kubernetes support for micro services and run HDFS as a collection of micro services.</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HDFS has two types of daemon programs. The name node daemon maintains the file system metadata. And we support the name node HA, High Availability. </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So we run two name node pods with each pod mounting a network persistent volume for storing a copy of meta data. </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This HA setup is done using a Kubernetes construct, StatefulSet of size 2, which is a way to make sure the two pods are up and running all the time. </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So if somebody accidentally turns off the power on node A, Kubernetes will automatically start a replacement name node pod on a different cluster node, say node C and remount the persistent volume 1 on the new pod. </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And we made sure to spread the two pods across different cluster nodes using a Kubernetes API, anti pod affinity, saying I don’t want my pods to go near each other, especially not to the same cluster node.</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So we have two name nodes. But only one name node should be active at a given time point. To determine who’s active and who’s standby, they talk to zookeeper servers, which are in their own HA setup using a another StatefulSet of size 3.</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And I didn’t show it here. But they use their own persistent volumes.</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And the active name node should modify the metadata as clients make requests for adding or deleting files. The metadata update should be shared with the standby name node so that it can take over when the active name node crashes. For that, they talk to this helper service, journal nodes in a StatefulSet of size 3.</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The second HDFS daemon type is data nodes that store the actual file data.</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We run one data node pod on each and every cluster node, which is a rule enforced automatically by another Kubernetes construct DaemonSet. And this rule applies even in the future. So if cluster admin adds 10 more cluster nodes tomorrow, each of them will start one data node pod.</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Data node pods store the file data on the local disks of cluster nodes using Kuberenetes HostPath volumes.</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And we support Kerberos configuration for securing data as an option. So the secure HDFS support that Ilan talked about applies here as well.</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Finally, [the name node and data node daemon pods are special pods. Daemons don’t actually need virtual IP addresses because there is only one instance of each type on a given node. There is no need to worry about port collision. So we chose not to get virtual network interfaces for these pods, which is possible. So these daemons are associated with physical IP addresses of cluster nodes like 196.0.0.5.</a:t>
            </a:r>
            <a:endParaRPr sz="1800"/>
          </a:p>
          <a:p>
            <a:pPr marL="0" lvl="0" indent="0">
              <a:spcBef>
                <a:spcPts val="0"/>
              </a:spcBef>
              <a:spcAft>
                <a:spcPts val="0"/>
              </a:spcAft>
              <a:buClr>
                <a:schemeClr val="dk1"/>
              </a:buClr>
              <a:buSzPts val="1100"/>
              <a:buFont typeface="Arial"/>
              <a:buNone/>
            </a:pPr>
            <a:endParaRPr sz="1800"/>
          </a:p>
          <a:p>
            <a:pPr marL="0" lvl="0" indent="0">
              <a:spcBef>
                <a:spcPts val="0"/>
              </a:spcBef>
              <a:spcAft>
                <a:spcPts val="0"/>
              </a:spcAft>
              <a:buClr>
                <a:schemeClr val="dk1"/>
              </a:buClr>
              <a:buSzPts val="1100"/>
              <a:buFont typeface="Arial"/>
              <a:buNone/>
            </a:pPr>
            <a:r>
              <a:rPr lang="en" sz="1800"/>
              <a:t>This becomes important when we talk about the data locality]</a:t>
            </a:r>
            <a:endParaRPr sz="1800"/>
          </a:p>
          <a:p>
            <a:pPr marL="0" lvl="0" indent="0" rtl="0">
              <a:spcBef>
                <a:spcPts val="0"/>
              </a:spcBef>
              <a:spcAft>
                <a:spcPts val="0"/>
              </a:spcAft>
              <a:buNone/>
            </a:pPr>
            <a:endParaRPr sz="1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a:t>So what is data locality? The main idea is to send compute to where data is.</a:t>
            </a:r>
            <a:endParaRPr sz="1800"/>
          </a:p>
          <a:p>
            <a:pPr marL="0" lvl="0" indent="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Your Spark job has many different tasks. Each task wants to process a particular slice of data called a partition. Then you send those tasks to where those partitions are. Because reading data over the network can be slow if your network is slow. Reading the partition data straight from the local disks will be much faster. </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Spark driver has source code that interacts with the data locality. But this data locality layer was initially broken in Spark on Kubernetes. It was broken at many levels. Let’s take a look.</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None/>
            </a:pPr>
            <a:endParaRPr sz="1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7" name="Shape 6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When a particular node has the partition of a task, we want to send the task to the exact node. This is node level data locality.</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This Spark job wants to read file A an file B on HDFS. File A is on node A and file B on node B. So we want the Spark driver to be smart enough to send the task for reading file A to executor 1 on node A, where file A is. And send another task for reading file B to executor 2 on node B. Tasks will go there and read data from local disks with the help of local data node daemons.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[How will the Spark driver as software figure this out?] The driver has source code that checks if file locations match executor locations. </a:t>
            </a:r>
            <a:endParaRPr/>
          </a:p>
          <a:p>
            <a:pPr marL="0" lvl="0" indent="0">
              <a:spcBef>
                <a:spcPts val="0"/>
              </a:spcBef>
              <a:spcAft>
                <a:spcPts val="0"/>
              </a:spcAft>
              <a:buClr>
                <a:schemeClr val="dk1"/>
              </a:buClr>
              <a:buSzPts val="1100"/>
              <a:buFont typeface="Arial"/>
              <a:buNone/>
            </a:pPr>
            <a:r>
              <a:rPr lang="en"/>
              <a:t>Here, we compare file A location and executor 1 location. They are supposed to match.  For the file A location, the driver will ask the namnode which data node is in charge of file A. The name node will say that’s data node 1. And the associated IP address is that of node A.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Then, the driver will find the IP address of the host that the executor 1 is running on. But here’s the problem. We get an unexpected IP address.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If this were YARN or Mesos, the IP address would be the same the same physical IP address of node A.  But in kubernetes, executors are running in pods with unique virtual IP addresses. So the driver will find those virtual pod IP addresses. They will not match data node IP addresses.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So Spark driver would not know what to do, and send tasks to wrong executors, which will slow down tasks and jobs a lot.</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So we had to fix this code. The fix itself is simple. Don’t stop after getting the executor pod IP. Also ask Kubernetes API server to find the cluster node that the executor pod is running on. Kubernetes will say that’s node A and we get the same IP address.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This is how we fixed the node locality. </a:t>
            </a:r>
            <a:endParaRPr/>
          </a:p>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4" name="Shape 7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Sometimes node locality is not available but rack locality is.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When you build a data center, you put tens of servers in a single rack. Then you put a network switch at the top of the rack that connects all servers in the rack. So servers in the same rack can talk to each other pretty fast. Not as fast as node locality but decent speed. Talking to servers in other racks can be much slower and you want to avoid that.</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Here we have rack 1 and rack 2. node A and node B are in rack 1. Node C is in rack 2.</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We have file A on node A and file B on node C.</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Unfortunately, we don’t have any executor on node A. Maybe node A did not have enough memory. So we can't get node locality for file A.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So the next best thing is to send the task for file A to the nearby executor 1 on node B in the same rack, so it can read the data at least from the same rack. And send the task for file B to executor 2 on node C to get the node locality.</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You don't want to send the file A task to executor 2 in rack 2 because reading across the rack boundary can be very slow.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The driver has another source code that compare rack locations of files with rack locations of executors. This was also broken in a similar way.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Here we compare file A rack location with executor 1 rack location. For file A, you would get node location first 196.0.0.5 like before and map that to the rack ID. So there is a rack ID mapping information that’s keyed by cluster node IP addresses.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And on the executor side, this was also broken in a similar way. The driver is stuck with the pod IP. This will not find any rack ID. The fix is pretty much the same. translate pod IP to the cluster node IP by asking Kubernetes API server, then find the rack ID.</a:t>
            </a:r>
            <a:endParaRPr/>
          </a:p>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9" name="Shape 7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In some cases, your data set is small compared with the cluster size and your partitions exist only on a subset of cluster nodes. In that case, you want to launch your executors on those nodes so that you can maximize the data locality benefit.</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Here, as an extreme example, both file A and file B are on the node A. So, you would want both executors to launch on node A if possible. But the driver in Kubernetes did not have the source code to express this preference to the Kubernets API server.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Kubernetes has the node affinity API. So we just added the code using the API. With that, the driver will say I'd like node A more for my executors and we'll get them on node A.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This is a soft requirement. If node A doesn’t have any room, then Kubernetes scheduler will launch executors on other nodes.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But this way we increase the chance of getting data locality. </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3" name="Shape 7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a:t>So we fixed the data locality. Does it make a difference? Let’s take a look at an experiment.</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[Here, we (ran) the same Spark job twice], first without the data locality fix. And the second time with data locality fix]</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The job was TeraValidate, which reads the output of TeraSort on HDFS and checks if data items are actually sorted. Both runs used the same data of size 500 GB.</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Looking at the durations, it’s clear the second run finished much earlier. 10 minutes vs 25 minutes. It got faster because it increased the local disk reads a lot, the blue line, while avoiding the slow network reads, the orange line. This is thanks to the data locality. So it made a difference.</a:t>
            </a:r>
            <a:endParaRPr sz="1800"/>
          </a:p>
          <a:p>
            <a:pPr marL="0" lvl="0" indent="0" rtl="0">
              <a:spcBef>
                <a:spcPts val="0"/>
              </a:spcBef>
              <a:spcAft>
                <a:spcPts val="0"/>
              </a:spcAft>
              <a:buNone/>
            </a:pPr>
            <a:endParaRPr sz="1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3" name="Shape 8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Finally, here’s a demo of how the name node HA works.</a:t>
            </a:r>
            <a:endParaRPr/>
          </a:p>
          <a:p>
            <a:pPr marL="0" lvl="0" indent="0">
              <a:spcBef>
                <a:spcPts val="0"/>
              </a:spcBef>
              <a:spcAft>
                <a:spcPts val="0"/>
              </a:spcAft>
              <a:buNone/>
            </a:pPr>
            <a:endParaRPr/>
          </a:p>
          <a:p>
            <a:pPr marL="0" lvl="0" indent="0">
              <a:spcBef>
                <a:spcPts val="0"/>
              </a:spcBef>
              <a:spcAft>
                <a:spcPts val="0"/>
              </a:spcAft>
              <a:buNone/>
            </a:pPr>
            <a:r>
              <a:rPr lang="en"/>
              <a:t>First, I’ll show you how we launched HDFS pods in fast-forward mode.</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r>
              <a:rPr lang="en"/>
              <a:t>Ok, the second part of the demo. We copy some files around while killing the active name node for fun.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a:t>But first, what is Kubernetes?</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Kubernetes is a new open-source cluster management software released by Google in 2014. So it manages many computers and runs many programs using those computers. In this sense, it’s similar to YARN or Mesos.</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3-2. [What sets apart Kubernetes is that when it runs programs it puts them in special runtime environments] called Linux containers, which are also known as dockers or rockets.</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[Containers and dockers are very popular. people wanted to run them on a cluster. Kubernetes does just that.]</a:t>
            </a:r>
            <a:endParaRPr sz="1800"/>
          </a:p>
          <a:p>
            <a:pPr marL="0" lvl="0" indent="0" rtl="0">
              <a:spcBef>
                <a:spcPts val="0"/>
              </a:spcBef>
              <a:spcAft>
                <a:spcPts val="0"/>
              </a:spcAft>
              <a:buNone/>
            </a:pPr>
            <a:r>
              <a:rPr lang="en" sz="1800"/>
              <a:t>[It is actually designed and built for containers, based on Google’s experience of running containers for 10 years. Ever since it was released, a lot of people joined the project and built a big community.]</a:t>
            </a:r>
            <a:endParaRPr sz="18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9" name="Shape 8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4" name="Shape 8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Shape 8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6" name="Shape 8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2" name="Shape 8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9" name="Shape 8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a:t>So what’s the benefit of using containers?</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Many of us have this bad experience. [My Spark job suddenly failed with the ClassNotFound exception when someone installed a new version of Spark. Or I had to change my Tomcat port, because someone else was running another Tomcat on the same host. They shouldn’t touch my stuff especially when it was working fine. You would say. But what can you do? It keeps happening</a:t>
            </a:r>
            <a:endParaRPr sz="1800"/>
          </a:p>
          <a:p>
            <a:pPr marL="0" lvl="0" indent="0" rtl="0">
              <a:spcBef>
                <a:spcPts val="0"/>
              </a:spcBef>
              <a:spcAft>
                <a:spcPts val="0"/>
              </a:spcAft>
              <a:buNone/>
            </a:pP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a:t>[Containers solve this problem fundamentally. They create more (isolation) layers between programs using virtualization technologies that (virtual) machines are based on.]</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[But unlike virtual machines, containers are still very fast because they picked a specific set of technologies that are efficient and light weight.]</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First, each program gets a virtual file system that contains an independent set of software packages. [So that this other person can install new packages only on his container without affecting my program.]</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[What if I have a server program like Tomcat. Do I need to change the port depending on who else is running Tomcat?]</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Kubernetes gives each program a virtual network interface that comes with a unique virtual IP address. [So both my Tomcat and your Tomcat can open the same port under different IP addresses.]</a:t>
            </a:r>
            <a:endParaRPr sz="1800"/>
          </a:p>
          <a:p>
            <a:pPr marL="0" lvl="0" indent="0" rtl="0">
              <a:spcBef>
                <a:spcPts val="0"/>
              </a:spcBef>
              <a:spcAft>
                <a:spcPts val="0"/>
              </a:spcAft>
              <a:buNone/>
            </a:pP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There are more isolation layers around process ID space, max memory and CPU limit.</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You can mount external data on containers using Kubernetes volumes. Like credentials using the Kubernetes secretes and local disk directories using the HostPath.</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With these virtualization technologies, kubernetes became very popular among micro services, each of which is a simple server program that provides only one service.</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a:t>Here’s how a Kubernetes cluster looks.</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We have multiple cluster nodes, like node A and B. There can be more nodes. I’m showing only two for (illustration) purpose. </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Across the cluster nodes, we run multiple programs in these things called pods.</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So what is a pod?</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[A pod is a unit of scheduling and isolation in Kubernetes. So a pod typically consists of these two containers. It runs a user program like Tomcat in a primary container. There is also an infrastructure container that holds isolation layers like a virtual IP address. </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Here, you see pod 1, 2 and 3. Each pod may have a different docker image. Each pod has a unique virtual IP address, like 10.0.0.2. Because they are virtual, these pod IP addresses look different from physical node IP addresses like 196.0.0.5.</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t>Cool. Now, Ilan is going to talk about Big Data on Kubernetes.</a:t>
            </a:r>
            <a:endParaRPr sz="1800"/>
          </a:p>
          <a:p>
            <a:pPr marL="0" lvl="0" indent="0" rtl="0">
              <a:spcBef>
                <a:spcPts val="0"/>
              </a:spcBef>
              <a:spcAft>
                <a:spcPts val="0"/>
              </a:spcAft>
              <a:buNone/>
            </a:pP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t>We found that at Bloomberg we wanted to run multiple big data applications on-top of Kubernetes. One of which was Apache Spark. It was exciting to see that we were not alone. </a:t>
            </a:r>
            <a:endParaRPr sz="1400"/>
          </a:p>
          <a:p>
            <a:pPr marL="0" lvl="0" indent="0">
              <a:spcBef>
                <a:spcPts val="0"/>
              </a:spcBef>
              <a:spcAft>
                <a:spcPts val="0"/>
              </a:spcAft>
              <a:buNone/>
            </a:pPr>
            <a:endParaRPr sz="1400"/>
          </a:p>
          <a:p>
            <a:pPr marL="0" lvl="0" indent="0">
              <a:spcBef>
                <a:spcPts val="0"/>
              </a:spcBef>
              <a:spcAft>
                <a:spcPts val="0"/>
              </a:spcAft>
              <a:buNone/>
            </a:pPr>
            <a:r>
              <a:rPr lang="en" sz="1400"/>
              <a:t>As such, both myself and Kimoon began working with various companies on building native integration for Kubernetes with Apache Spark in a separate fork before pushing it upstream. This fork houses all the features we wish to merge upstream including all the work that will be discussed in this talk</a:t>
            </a:r>
            <a:endParaRPr sz="1400"/>
          </a:p>
          <a:p>
            <a:pPr marL="0" lvl="0" indent="0">
              <a:spcBef>
                <a:spcPts val="0"/>
              </a:spcBef>
              <a:spcAft>
                <a:spcPts val="0"/>
              </a:spcAft>
              <a:buNone/>
            </a:pPr>
            <a:endParaRPr sz="1400"/>
          </a:p>
          <a:p>
            <a:pPr marL="0" lvl="0" indent="0">
              <a:spcBef>
                <a:spcPts val="0"/>
              </a:spcBef>
              <a:spcAft>
                <a:spcPts val="0"/>
              </a:spcAft>
              <a:buNone/>
            </a:pPr>
            <a:r>
              <a:rPr lang="en" sz="1400"/>
              <a:t>I will enumerate just some of the advantages of native integration over spark standalone</a:t>
            </a:r>
            <a:endParaRPr sz="1400"/>
          </a:p>
          <a:p>
            <a:pPr marL="457200" lvl="0" indent="-317500" rtl="0">
              <a:spcBef>
                <a:spcPts val="0"/>
              </a:spcBef>
              <a:spcAft>
                <a:spcPts val="0"/>
              </a:spcAft>
              <a:buClr>
                <a:schemeClr val="dk1"/>
              </a:buClr>
              <a:buSzPts val="1400"/>
              <a:buAutoNum type="arabicPeriod"/>
            </a:pPr>
            <a:r>
              <a:rPr lang="en" sz="1400">
                <a:solidFill>
                  <a:schemeClr val="dk1"/>
                </a:solidFill>
              </a:rPr>
              <a:t>Spark executors can be elastic depending on job demands as spark can speak directly to kubernetes in order to provision executors as required</a:t>
            </a:r>
            <a:endParaRPr sz="1400">
              <a:solidFill>
                <a:schemeClr val="dk1"/>
              </a:solidFill>
            </a:endParaRPr>
          </a:p>
          <a:p>
            <a:pPr marL="457200" lvl="0" indent="-317500" rtl="0">
              <a:spcBef>
                <a:spcPts val="0"/>
              </a:spcBef>
              <a:spcAft>
                <a:spcPts val="0"/>
              </a:spcAft>
              <a:buClr>
                <a:schemeClr val="dk1"/>
              </a:buClr>
              <a:buSzPts val="1400"/>
              <a:buAutoNum type="arabicPeriod"/>
            </a:pPr>
            <a:r>
              <a:rPr lang="en" sz="1400">
                <a:solidFill>
                  <a:schemeClr val="dk1"/>
                </a:solidFill>
              </a:rPr>
              <a:t>Being able to leverage Kubernetes constructs like ResourceQuota, and service accounts </a:t>
            </a:r>
            <a:endParaRPr sz="1400">
              <a:solidFill>
                <a:schemeClr val="dk1"/>
              </a:solidFill>
            </a:endParaRPr>
          </a:p>
          <a:p>
            <a:pPr marL="457200" lvl="0" indent="-317500" rtl="0">
              <a:spcBef>
                <a:spcPts val="0"/>
              </a:spcBef>
              <a:spcAft>
                <a:spcPts val="0"/>
              </a:spcAft>
              <a:buClr>
                <a:schemeClr val="dk1"/>
              </a:buClr>
              <a:buSzPts val="1400"/>
              <a:buAutoNum type="arabicPeriod"/>
            </a:pPr>
            <a:r>
              <a:rPr lang="en" sz="1400">
                <a:solidFill>
                  <a:schemeClr val="dk1"/>
                </a:solidFill>
              </a:rPr>
              <a:t>Greater resource isolation and security</a:t>
            </a:r>
            <a:endParaRPr sz="1400">
              <a:solidFill>
                <a:schemeClr val="dk1"/>
              </a:solidFill>
            </a:endParaRPr>
          </a:p>
          <a:p>
            <a:pPr marL="457200" lvl="0" indent="-317500" rtl="0">
              <a:spcBef>
                <a:spcPts val="0"/>
              </a:spcBef>
              <a:spcAft>
                <a:spcPts val="0"/>
              </a:spcAft>
              <a:buClr>
                <a:schemeClr val="dk1"/>
              </a:buClr>
              <a:buSzPts val="1400"/>
              <a:buAutoNum type="arabicPeriod"/>
            </a:pPr>
            <a:r>
              <a:rPr lang="en" sz="1400">
                <a:solidFill>
                  <a:schemeClr val="dk1"/>
                </a:solidFill>
              </a:rPr>
              <a:t>Allows the user to specify a custom docker image for the driver and executors when the user submits the job</a:t>
            </a:r>
            <a:endParaRPr sz="1400"/>
          </a:p>
          <a:p>
            <a:pPr marL="0" lvl="0" indent="0">
              <a:spcBef>
                <a:spcPts val="0"/>
              </a:spcBef>
              <a:spcAft>
                <a:spcPts val="0"/>
              </a:spcAft>
              <a:buNone/>
            </a:pPr>
            <a:endParaRPr sz="1400"/>
          </a:p>
          <a:p>
            <a:pPr marL="0" lvl="0" indent="0" rtl="0">
              <a:spcBef>
                <a:spcPts val="0"/>
              </a:spcBef>
              <a:spcAft>
                <a:spcPts val="0"/>
              </a:spcAft>
              <a:buNone/>
            </a:pPr>
            <a:r>
              <a:rPr lang="en" sz="1400"/>
              <a:t>We are excited to share that Kubernetes is a part of Spark 2.3. Right now we are restructuring the driver and executor logic, and our roadmap for Spark 2.4 includes:</a:t>
            </a:r>
            <a:endParaRPr sz="1400"/>
          </a:p>
          <a:p>
            <a:pPr marL="457200" lvl="0" indent="-317500" rtl="0">
              <a:spcBef>
                <a:spcPts val="0"/>
              </a:spcBef>
              <a:spcAft>
                <a:spcPts val="0"/>
              </a:spcAft>
              <a:buSzPts val="1400"/>
              <a:buChar char="-"/>
            </a:pPr>
            <a:r>
              <a:rPr lang="en" sz="1400"/>
              <a:t>Dynamic resource allocation + external shuffle service</a:t>
            </a:r>
            <a:endParaRPr sz="1400"/>
          </a:p>
          <a:p>
            <a:pPr marL="457200" lvl="0" indent="-317500" rtl="0">
              <a:spcBef>
                <a:spcPts val="0"/>
              </a:spcBef>
              <a:spcAft>
                <a:spcPts val="0"/>
              </a:spcAft>
              <a:buSzPts val="1400"/>
              <a:buChar char="-"/>
            </a:pPr>
            <a:r>
              <a:rPr lang="en" sz="1400"/>
              <a:t>Python and R support</a:t>
            </a:r>
            <a:endParaRPr sz="1400"/>
          </a:p>
          <a:p>
            <a:pPr marL="457200" lvl="0" indent="-317500" rtl="0">
              <a:spcBef>
                <a:spcPts val="0"/>
              </a:spcBef>
              <a:spcAft>
                <a:spcPts val="0"/>
              </a:spcAft>
              <a:buSzPts val="1400"/>
              <a:buChar char="-"/>
            </a:pPr>
            <a:r>
              <a:rPr lang="en" sz="1400"/>
              <a:t>Priorities and preemption for pods</a:t>
            </a:r>
            <a:endParaRPr sz="1400"/>
          </a:p>
          <a:p>
            <a:pPr marL="457200" lvl="0" indent="-317500" rtl="0">
              <a:spcBef>
                <a:spcPts val="0"/>
              </a:spcBef>
              <a:spcAft>
                <a:spcPts val="0"/>
              </a:spcAft>
              <a:buSzPts val="1400"/>
              <a:buChar char="-"/>
            </a:pPr>
            <a:r>
              <a:rPr lang="en" sz="1400"/>
              <a:t>HDFS work presented in this talk</a:t>
            </a:r>
            <a:br>
              <a:rPr lang="en" sz="1400"/>
            </a:br>
            <a:endParaRPr sz="1400"/>
          </a:p>
          <a:p>
            <a:pPr marL="0" lvl="0" indent="0">
              <a:spcBef>
                <a:spcPts val="0"/>
              </a:spcBef>
              <a:spcAft>
                <a:spcPts val="0"/>
              </a:spcAft>
              <a:buNone/>
            </a:pPr>
            <a:endParaRPr sz="1400"/>
          </a:p>
          <a:p>
            <a:pPr marL="0" lvl="0" indent="0" rtl="0">
              <a:spcBef>
                <a:spcPts val="0"/>
              </a:spcBef>
              <a:spcAft>
                <a:spcPts val="0"/>
              </a:spcAft>
              <a:buNone/>
            </a:pP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t>But how does a spark job launch using resources managed by Kubernetes. </a:t>
            </a:r>
            <a:br>
              <a:rPr lang="en" sz="1600"/>
            </a:br>
            <a:r>
              <a:rPr lang="en" sz="1600"/>
              <a:t/>
            </a:r>
            <a:br>
              <a:rPr lang="en" sz="1600"/>
            </a:br>
            <a:r>
              <a:rPr lang="en" sz="1600"/>
              <a:t>To do this we modified the spark code by allow spark core to communicate with a Kubernetes Scheduler Backend. </a:t>
            </a:r>
            <a:endParaRPr sz="1600"/>
          </a:p>
          <a:p>
            <a:pPr marL="0" lvl="0" indent="0">
              <a:spcBef>
                <a:spcPts val="0"/>
              </a:spcBef>
              <a:spcAft>
                <a:spcPts val="0"/>
              </a:spcAft>
              <a:buNone/>
            </a:pPr>
            <a:endParaRPr sz="1600"/>
          </a:p>
          <a:p>
            <a:pPr marL="0" lvl="0" indent="0" rtl="0">
              <a:spcBef>
                <a:spcPts val="0"/>
              </a:spcBef>
              <a:spcAft>
                <a:spcPts val="0"/>
              </a:spcAft>
              <a:buNone/>
            </a:pPr>
            <a:r>
              <a:rPr lang="en" sz="1600"/>
              <a:t>This scheduler backend contains all the calls to communicate with a Kubernetes Cluster such as resource requests and authentication</a:t>
            </a:r>
            <a:endParaRPr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pic>
        <p:nvPicPr>
          <p:cNvPr id="13" name="Shape 13"/>
          <p:cNvPicPr preferRelativeResize="0"/>
          <p:nvPr/>
        </p:nvPicPr>
        <p:blipFill>
          <a:blip r:embed="rId2">
            <a:alphaModFix/>
          </a:blip>
          <a:stretch>
            <a:fillRect/>
          </a:stretch>
        </p:blipFill>
        <p:spPr>
          <a:xfrm>
            <a:off x="0" y="-17626"/>
            <a:ext cx="9144000" cy="395955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47" name="Shape 4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accent3"/>
              </a:buClr>
              <a:buSzPts val="2800"/>
              <a:buFont typeface="Arial"/>
              <a:buNone/>
              <a:defRPr sz="4000" b="1" i="0" u="none" strike="noStrike" cap="none">
                <a:solidFill>
                  <a:schemeClr val="accent3"/>
                </a:solidFill>
                <a:latin typeface="Arial"/>
                <a:ea typeface="Arial"/>
                <a:cs typeface="Arial"/>
                <a:sym typeface="A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3" name="Shape 53"/>
          <p:cNvSpPr txBox="1">
            <a:spLocks noGrp="1"/>
          </p:cNvSpPr>
          <p:nvPr>
            <p:ph type="body" idx="1"/>
          </p:nvPr>
        </p:nvSpPr>
        <p:spPr>
          <a:xfrm>
            <a:off x="457200" y="1200151"/>
            <a:ext cx="8229600" cy="33945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4710390"/>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0" y="4710390"/>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0" marR="0" lvl="1" indent="0" algn="r" rtl="0">
              <a:spcBef>
                <a:spcPts val="0"/>
              </a:spcBef>
              <a:buNone/>
              <a:defRPr sz="900" b="0" i="0" u="none" strike="noStrike" cap="none">
                <a:solidFill>
                  <a:schemeClr val="dk1"/>
                </a:solidFill>
                <a:latin typeface="Arial"/>
                <a:ea typeface="Arial"/>
                <a:cs typeface="Arial"/>
                <a:sym typeface="Arial"/>
              </a:defRPr>
            </a:lvl2pPr>
            <a:lvl3pPr marL="0" marR="0" lvl="2" indent="0" algn="r" rtl="0">
              <a:spcBef>
                <a:spcPts val="0"/>
              </a:spcBef>
              <a:buNone/>
              <a:defRPr sz="900" b="0" i="0" u="none" strike="noStrike" cap="none">
                <a:solidFill>
                  <a:schemeClr val="dk1"/>
                </a:solidFill>
                <a:latin typeface="Arial"/>
                <a:ea typeface="Arial"/>
                <a:cs typeface="Arial"/>
                <a:sym typeface="Arial"/>
              </a:defRPr>
            </a:lvl3pPr>
            <a:lvl4pPr marL="0" marR="0" lvl="3" indent="0" algn="r" rtl="0">
              <a:spcBef>
                <a:spcPts val="0"/>
              </a:spcBef>
              <a:buNone/>
              <a:defRPr sz="900" b="0" i="0" u="none" strike="noStrike" cap="none">
                <a:solidFill>
                  <a:schemeClr val="dk1"/>
                </a:solidFill>
                <a:latin typeface="Arial"/>
                <a:ea typeface="Arial"/>
                <a:cs typeface="Arial"/>
                <a:sym typeface="Arial"/>
              </a:defRPr>
            </a:lvl4pPr>
            <a:lvl5pPr marL="0" marR="0" lvl="4" indent="0" algn="r" rtl="0">
              <a:spcBef>
                <a:spcPts val="0"/>
              </a:spcBef>
              <a:buNone/>
              <a:defRPr sz="900" b="0" i="0" u="none" strike="noStrike" cap="none">
                <a:solidFill>
                  <a:schemeClr val="dk1"/>
                </a:solidFill>
                <a:latin typeface="Arial"/>
                <a:ea typeface="Arial"/>
                <a:cs typeface="Arial"/>
                <a:sym typeface="Arial"/>
              </a:defRPr>
            </a:lvl5pPr>
            <a:lvl6pPr marL="0" marR="0" lvl="5" indent="0" algn="r" rtl="0">
              <a:spcBef>
                <a:spcPts val="0"/>
              </a:spcBef>
              <a:buNone/>
              <a:defRPr sz="900" b="0" i="0" u="none" strike="noStrike" cap="none">
                <a:solidFill>
                  <a:schemeClr val="dk1"/>
                </a:solidFill>
                <a:latin typeface="Arial"/>
                <a:ea typeface="Arial"/>
                <a:cs typeface="Arial"/>
                <a:sym typeface="Arial"/>
              </a:defRPr>
            </a:lvl6pPr>
            <a:lvl7pPr marL="0" marR="0" lvl="6" indent="0" algn="r" rtl="0">
              <a:spcBef>
                <a:spcPts val="0"/>
              </a:spcBef>
              <a:buNone/>
              <a:defRPr sz="900" b="0" i="0" u="none" strike="noStrike" cap="none">
                <a:solidFill>
                  <a:schemeClr val="dk1"/>
                </a:solidFill>
                <a:latin typeface="Arial"/>
                <a:ea typeface="Arial"/>
                <a:cs typeface="Arial"/>
                <a:sym typeface="Arial"/>
              </a:defRPr>
            </a:lvl7pPr>
            <a:lvl8pPr marL="0" marR="0" lvl="7" indent="0" algn="r" rtl="0">
              <a:spcBef>
                <a:spcPts val="0"/>
              </a:spcBef>
              <a:buNone/>
              <a:defRPr sz="900" b="0" i="0" u="none" strike="noStrike" cap="none">
                <a:solidFill>
                  <a:schemeClr val="dk1"/>
                </a:solidFill>
                <a:latin typeface="Arial"/>
                <a:ea typeface="Arial"/>
                <a:cs typeface="Arial"/>
                <a:sym typeface="Arial"/>
              </a:defRPr>
            </a:lvl8pPr>
            <a:lvl9pPr marL="0" marR="0" lvl="8" indent="0" algn="r" rtl="0">
              <a:spcBef>
                <a:spcPts val="0"/>
              </a:spcBef>
              <a:buNone/>
              <a:defRPr sz="9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56" name="Shape 56"/>
          <p:cNvSpPr/>
          <p:nvPr/>
        </p:nvSpPr>
        <p:spPr>
          <a:xfrm>
            <a:off x="0" y="5089161"/>
            <a:ext cx="9144000" cy="54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7" name="Shape 57"/>
          <p:cNvPicPr preferRelativeResize="0"/>
          <p:nvPr/>
        </p:nvPicPr>
        <p:blipFill rotWithShape="1">
          <a:blip r:embed="rId2">
            <a:alphaModFix/>
          </a:blip>
          <a:srcRect/>
          <a:stretch/>
        </p:blipFill>
        <p:spPr>
          <a:xfrm>
            <a:off x="84160" y="4458586"/>
            <a:ext cx="334800" cy="615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Shape 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Shape 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Shape 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Shape 3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Shape 4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github.com/apache-spark-on-k8s/kubernetes-HDFS"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ifilonenko/secure-hdfs-test" TargetMode="External"/><Relationship Id="rId4" Type="http://schemas.openxmlformats.org/officeDocument/2006/relationships/hyperlink" Target="https://drive.google.com/file/d/1gzVzvnRXqT8KYOdu3bXjI63CYH3PdxI6/view"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ifilonenko/secure-hdfs-test" TargetMode="External"/><Relationship Id="rId4" Type="http://schemas.openxmlformats.org/officeDocument/2006/relationships/hyperlink" Target="https://drive.google.com/file/d/1gzVzvnRXqT8KYOdu3bXjI63CYH3PdxI6/view"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hyperlink" Target="https://github.com/apache-spark-on-k8s/kubernetes-HDFS"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8.png"/><Relationship Id="rId5"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apache-spark-on-k8s/kubernetes-HDFS/pull/33" TargetMode="External"/><Relationship Id="rId4" Type="http://schemas.openxmlformats.org/officeDocument/2006/relationships/hyperlink" Target="https://asciinema.org/a/165696?speed=8" TargetMode="External"/><Relationship Id="rId5" Type="http://schemas.openxmlformats.org/officeDocument/2006/relationships/hyperlink" Target="https://asciinema.org/a/165613?t=5&amp;speed=2" TargetMode="External"/><Relationship Id="rId6" Type="http://schemas.openxmlformats.org/officeDocument/2006/relationships/hyperlink" Target="https://asciinema.org/a/165613?t=54&amp;speed=0.1"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kubernetes/kubernetes" TargetMode="Externa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github.com/apache-spark-on-k8s"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6.png"/><Relationship Id="rId8" Type="http://schemas.openxmlformats.org/officeDocument/2006/relationships/hyperlink" Target="http://www.techatbloomberg.com" TargetMode="External"/><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ifilonenko/hadoop-kerberos-helm" TargetMode="External"/><Relationship Id="rId4" Type="http://schemas.openxmlformats.org/officeDocument/2006/relationships/hyperlink" Target="https://drive.google.com/file/d/13kTxMIKktL3NGRC61H9Q2g_bP3McjfD4/view" TargetMode="External"/><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github.com/apache-spark-on-k8s" TargetMode="External"/><Relationship Id="rId4" Type="http://schemas.openxmlformats.org/officeDocument/2006/relationships/hyperlink" Target="https://spark.apache.org/releases/spark-release-2-3-0.html" TargetMode="External"/><Relationship Id="rId5" Type="http://schemas.openxmlformats.org/officeDocument/2006/relationships/hyperlink" Target="https://issues.apache.org/jira/browse/SPARK-18278" TargetMode="External"/><Relationship Id="rId6" Type="http://schemas.openxmlformats.org/officeDocument/2006/relationships/hyperlink" Target="https://spark-summit.org/2017/events/apache-spark-on-kubernetes/"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11700" y="597975"/>
            <a:ext cx="8520600" cy="1589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FFFF"/>
                </a:solidFill>
              </a:rPr>
              <a:t>HDFS on Kubernetes -- </a:t>
            </a:r>
            <a:endParaRPr>
              <a:solidFill>
                <a:srgbClr val="FFFFFF"/>
              </a:solidFill>
            </a:endParaRPr>
          </a:p>
          <a:p>
            <a:pPr marL="0" lvl="0" indent="0" rtl="0">
              <a:spcBef>
                <a:spcPts val="0"/>
              </a:spcBef>
              <a:spcAft>
                <a:spcPts val="0"/>
              </a:spcAft>
              <a:buNone/>
            </a:pPr>
            <a:r>
              <a:rPr lang="en" sz="3600">
                <a:solidFill>
                  <a:srgbClr val="FFFFFF"/>
                </a:solidFill>
              </a:rPr>
              <a:t>Deep Dive on Security and Locality</a:t>
            </a:r>
            <a:endParaRPr sz="3600">
              <a:solidFill>
                <a:srgbClr val="FFFFFF"/>
              </a:solidFill>
            </a:endParaRPr>
          </a:p>
        </p:txBody>
      </p:sp>
      <p:sp>
        <p:nvSpPr>
          <p:cNvPr id="63" name="Shape 63"/>
          <p:cNvSpPr txBox="1">
            <a:spLocks noGrp="1"/>
          </p:cNvSpPr>
          <p:nvPr>
            <p:ph type="subTitle" idx="1"/>
          </p:nvPr>
        </p:nvSpPr>
        <p:spPr>
          <a:xfrm>
            <a:off x="-2431500" y="3067372"/>
            <a:ext cx="8520600" cy="88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rgbClr val="FFFFFF"/>
              </a:solidFill>
            </a:endParaRPr>
          </a:p>
          <a:p>
            <a:pPr marL="0" lvl="0" indent="0" rtl="0">
              <a:spcBef>
                <a:spcPts val="0"/>
              </a:spcBef>
              <a:spcAft>
                <a:spcPts val="0"/>
              </a:spcAft>
              <a:buNone/>
            </a:pPr>
            <a:r>
              <a:rPr lang="en" sz="2000">
                <a:solidFill>
                  <a:srgbClr val="FFFFFF"/>
                </a:solidFill>
              </a:rPr>
              <a:t>Kimoon Kim, Pepperdata</a:t>
            </a:r>
            <a:endParaRPr sz="2000">
              <a:solidFill>
                <a:srgbClr val="FFFFFF"/>
              </a:solidFill>
            </a:endParaRPr>
          </a:p>
        </p:txBody>
      </p:sp>
      <p:pic>
        <p:nvPicPr>
          <p:cNvPr id="64" name="Shape 64"/>
          <p:cNvPicPr preferRelativeResize="0"/>
          <p:nvPr/>
        </p:nvPicPr>
        <p:blipFill>
          <a:blip r:embed="rId3">
            <a:alphaModFix/>
          </a:blip>
          <a:stretch>
            <a:fillRect/>
          </a:stretch>
        </p:blipFill>
        <p:spPr>
          <a:xfrm>
            <a:off x="459438" y="4223675"/>
            <a:ext cx="1594444" cy="792600"/>
          </a:xfrm>
          <a:prstGeom prst="rect">
            <a:avLst/>
          </a:prstGeom>
          <a:noFill/>
          <a:ln>
            <a:noFill/>
          </a:ln>
        </p:spPr>
      </p:pic>
      <p:pic>
        <p:nvPicPr>
          <p:cNvPr id="65" name="Shape 65"/>
          <p:cNvPicPr preferRelativeResize="0"/>
          <p:nvPr/>
        </p:nvPicPr>
        <p:blipFill>
          <a:blip r:embed="rId4">
            <a:alphaModFix/>
          </a:blip>
          <a:stretch>
            <a:fillRect/>
          </a:stretch>
        </p:blipFill>
        <p:spPr>
          <a:xfrm>
            <a:off x="459450" y="2257925"/>
            <a:ext cx="1266875" cy="1266875"/>
          </a:xfrm>
          <a:prstGeom prst="rect">
            <a:avLst/>
          </a:prstGeom>
          <a:no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pic>
        <p:nvPicPr>
          <p:cNvPr id="66" name="Shape 66"/>
          <p:cNvPicPr preferRelativeResize="0"/>
          <p:nvPr/>
        </p:nvPicPr>
        <p:blipFill>
          <a:blip r:embed="rId5">
            <a:alphaModFix/>
          </a:blip>
          <a:stretch>
            <a:fillRect/>
          </a:stretch>
        </p:blipFill>
        <p:spPr>
          <a:xfrm>
            <a:off x="7333925" y="2257925"/>
            <a:ext cx="1266875" cy="1266875"/>
          </a:xfrm>
          <a:prstGeom prst="rect">
            <a:avLst/>
          </a:prstGeom>
          <a:noFill/>
          <a:ln w="38100" cap="flat" cmpd="sng">
            <a:solidFill>
              <a:srgbClr val="FFFFFF"/>
            </a:solidFill>
            <a:prstDash val="solid"/>
            <a:round/>
            <a:headEnd type="none" w="sm" len="sm"/>
            <a:tailEnd type="none" w="sm" len="sm"/>
          </a:ln>
        </p:spPr>
      </p:pic>
      <p:sp>
        <p:nvSpPr>
          <p:cNvPr id="67" name="Shape 67"/>
          <p:cNvSpPr txBox="1">
            <a:spLocks noGrp="1"/>
          </p:cNvSpPr>
          <p:nvPr>
            <p:ph type="subTitle" idx="1"/>
          </p:nvPr>
        </p:nvSpPr>
        <p:spPr>
          <a:xfrm>
            <a:off x="2750100" y="3067372"/>
            <a:ext cx="8520600" cy="88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rgbClr val="FFFFFF"/>
              </a:solidFill>
            </a:endParaRPr>
          </a:p>
          <a:p>
            <a:pPr marL="0" lvl="0" indent="0" rtl="0">
              <a:spcBef>
                <a:spcPts val="0"/>
              </a:spcBef>
              <a:spcAft>
                <a:spcPts val="0"/>
              </a:spcAft>
              <a:buNone/>
            </a:pPr>
            <a:r>
              <a:rPr lang="en" sz="2000">
                <a:solidFill>
                  <a:srgbClr val="FFFFFF"/>
                </a:solidFill>
              </a:rPr>
              <a:t>Ilan Filonenko, Bloomberg LP</a:t>
            </a:r>
            <a:endParaRPr sz="2000">
              <a:solidFill>
                <a:srgbClr val="FFFFFF"/>
              </a:solidFill>
            </a:endParaRPr>
          </a:p>
        </p:txBody>
      </p:sp>
      <p:pic>
        <p:nvPicPr>
          <p:cNvPr id="68" name="Shape 68"/>
          <p:cNvPicPr preferRelativeResize="0"/>
          <p:nvPr/>
        </p:nvPicPr>
        <p:blipFill>
          <a:blip r:embed="rId6">
            <a:alphaModFix/>
          </a:blip>
          <a:stretch>
            <a:fillRect/>
          </a:stretch>
        </p:blipFill>
        <p:spPr>
          <a:xfrm>
            <a:off x="5524175" y="4310000"/>
            <a:ext cx="3076626" cy="61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Spark on Kubernetes</a:t>
            </a:r>
            <a:endParaRPr/>
          </a:p>
        </p:txBody>
      </p:sp>
      <p:sp>
        <p:nvSpPr>
          <p:cNvPr id="182" name="Shape 182"/>
          <p:cNvSpPr/>
          <p:nvPr/>
        </p:nvSpPr>
        <p:spPr>
          <a:xfrm>
            <a:off x="1002550" y="1191725"/>
            <a:ext cx="4980900" cy="363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6197425" y="1191725"/>
            <a:ext cx="2700600" cy="363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txBox="1"/>
          <p:nvPr/>
        </p:nvSpPr>
        <p:spPr>
          <a:xfrm>
            <a:off x="1022400" y="4205650"/>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185" name="Shape 185"/>
          <p:cNvSpPr txBox="1"/>
          <p:nvPr/>
        </p:nvSpPr>
        <p:spPr>
          <a:xfrm>
            <a:off x="6189625" y="42243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186" name="Shape 186"/>
          <p:cNvSpPr/>
          <p:nvPr/>
        </p:nvSpPr>
        <p:spPr>
          <a:xfrm>
            <a:off x="1338100" y="14319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txBox="1"/>
          <p:nvPr/>
        </p:nvSpPr>
        <p:spPr>
          <a:xfrm>
            <a:off x="1685300" y="1433625"/>
            <a:ext cx="1068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 Pod</a:t>
            </a:r>
            <a:endParaRPr/>
          </a:p>
        </p:txBody>
      </p:sp>
      <p:sp>
        <p:nvSpPr>
          <p:cNvPr id="188" name="Shape 188"/>
          <p:cNvSpPr/>
          <p:nvPr/>
        </p:nvSpPr>
        <p:spPr>
          <a:xfrm>
            <a:off x="3624100" y="14319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txBox="1"/>
          <p:nvPr/>
        </p:nvSpPr>
        <p:spPr>
          <a:xfrm>
            <a:off x="3844200" y="1433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190" name="Shape 190"/>
          <p:cNvSpPr/>
          <p:nvPr/>
        </p:nvSpPr>
        <p:spPr>
          <a:xfrm>
            <a:off x="6595900" y="1433625"/>
            <a:ext cx="1873200" cy="1243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txBox="1"/>
          <p:nvPr/>
        </p:nvSpPr>
        <p:spPr>
          <a:xfrm>
            <a:off x="6814800" y="1433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192" name="Shape 192"/>
          <p:cNvSpPr txBox="1"/>
          <p:nvPr/>
        </p:nvSpPr>
        <p:spPr>
          <a:xfrm>
            <a:off x="2242725" y="2348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193" name="Shape 193"/>
          <p:cNvSpPr txBox="1"/>
          <p:nvPr/>
        </p:nvSpPr>
        <p:spPr>
          <a:xfrm>
            <a:off x="962288" y="4434250"/>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194" name="Shape 194"/>
          <p:cNvSpPr txBox="1"/>
          <p:nvPr/>
        </p:nvSpPr>
        <p:spPr>
          <a:xfrm>
            <a:off x="6149888" y="44054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195" name="Shape 195"/>
          <p:cNvSpPr txBox="1"/>
          <p:nvPr/>
        </p:nvSpPr>
        <p:spPr>
          <a:xfrm>
            <a:off x="4528725" y="2348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sp>
        <p:nvSpPr>
          <p:cNvPr id="196" name="Shape 196"/>
          <p:cNvSpPr txBox="1"/>
          <p:nvPr/>
        </p:nvSpPr>
        <p:spPr>
          <a:xfrm>
            <a:off x="7500525" y="22718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pic>
        <p:nvPicPr>
          <p:cNvPr id="197" name="Shape 197"/>
          <p:cNvPicPr preferRelativeResize="0"/>
          <p:nvPr/>
        </p:nvPicPr>
        <p:blipFill>
          <a:blip r:embed="rId3">
            <a:alphaModFix/>
          </a:blip>
          <a:stretch>
            <a:fillRect/>
          </a:stretch>
        </p:blipFill>
        <p:spPr>
          <a:xfrm>
            <a:off x="4397805" y="1866700"/>
            <a:ext cx="354969" cy="298475"/>
          </a:xfrm>
          <a:prstGeom prst="rect">
            <a:avLst/>
          </a:prstGeom>
          <a:noFill/>
          <a:ln>
            <a:noFill/>
          </a:ln>
        </p:spPr>
      </p:pic>
      <p:pic>
        <p:nvPicPr>
          <p:cNvPr id="198" name="Shape 198"/>
          <p:cNvPicPr preferRelativeResize="0"/>
          <p:nvPr/>
        </p:nvPicPr>
        <p:blipFill>
          <a:blip r:embed="rId3">
            <a:alphaModFix/>
          </a:blip>
          <a:stretch>
            <a:fillRect/>
          </a:stretch>
        </p:blipFill>
        <p:spPr>
          <a:xfrm>
            <a:off x="7355018" y="1807425"/>
            <a:ext cx="354969" cy="298475"/>
          </a:xfrm>
          <a:prstGeom prst="rect">
            <a:avLst/>
          </a:prstGeom>
          <a:noFill/>
          <a:ln>
            <a:noFill/>
          </a:ln>
        </p:spPr>
      </p:pic>
      <p:pic>
        <p:nvPicPr>
          <p:cNvPr id="199" name="Shape 199"/>
          <p:cNvPicPr preferRelativeResize="0"/>
          <p:nvPr/>
        </p:nvPicPr>
        <p:blipFill>
          <a:blip r:embed="rId3">
            <a:alphaModFix/>
          </a:blip>
          <a:stretch>
            <a:fillRect/>
          </a:stretch>
        </p:blipFill>
        <p:spPr>
          <a:xfrm>
            <a:off x="2042118" y="1866700"/>
            <a:ext cx="354969" cy="298475"/>
          </a:xfrm>
          <a:prstGeom prst="rect">
            <a:avLst/>
          </a:prstGeom>
          <a:noFill/>
          <a:ln>
            <a:noFill/>
          </a:ln>
        </p:spPr>
      </p:pic>
      <p:sp>
        <p:nvSpPr>
          <p:cNvPr id="200" name="Shape 200"/>
          <p:cNvSpPr/>
          <p:nvPr/>
        </p:nvSpPr>
        <p:spPr>
          <a:xfrm>
            <a:off x="37900" y="1457925"/>
            <a:ext cx="887400" cy="5127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txBox="1"/>
          <p:nvPr/>
        </p:nvSpPr>
        <p:spPr>
          <a:xfrm>
            <a:off x="152400" y="1533100"/>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Client</a:t>
            </a:r>
            <a:endParaRPr/>
          </a:p>
        </p:txBody>
      </p:sp>
      <p:sp>
        <p:nvSpPr>
          <p:cNvPr id="202" name="Shape 202"/>
          <p:cNvSpPr/>
          <p:nvPr/>
        </p:nvSpPr>
        <p:spPr>
          <a:xfrm>
            <a:off x="37900" y="2981925"/>
            <a:ext cx="887400" cy="5127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txBox="1"/>
          <p:nvPr/>
        </p:nvSpPr>
        <p:spPr>
          <a:xfrm>
            <a:off x="152400" y="3057100"/>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Client</a:t>
            </a:r>
            <a:endParaRPr/>
          </a:p>
        </p:txBody>
      </p:sp>
      <p:sp>
        <p:nvSpPr>
          <p:cNvPr id="204" name="Shape 204"/>
          <p:cNvSpPr/>
          <p:nvPr/>
        </p:nvSpPr>
        <p:spPr>
          <a:xfrm>
            <a:off x="1338100" y="2879775"/>
            <a:ext cx="1873200" cy="13212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txBox="1"/>
          <p:nvPr/>
        </p:nvSpPr>
        <p:spPr>
          <a:xfrm>
            <a:off x="1685300" y="2881425"/>
            <a:ext cx="1068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 Pod</a:t>
            </a:r>
            <a:endParaRPr/>
          </a:p>
        </p:txBody>
      </p:sp>
      <p:sp>
        <p:nvSpPr>
          <p:cNvPr id="206" name="Shape 206"/>
          <p:cNvSpPr/>
          <p:nvPr/>
        </p:nvSpPr>
        <p:spPr>
          <a:xfrm>
            <a:off x="3624100" y="2879775"/>
            <a:ext cx="1873200" cy="13212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txBox="1"/>
          <p:nvPr/>
        </p:nvSpPr>
        <p:spPr>
          <a:xfrm>
            <a:off x="3844200" y="28814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208" name="Shape 208"/>
          <p:cNvSpPr/>
          <p:nvPr/>
        </p:nvSpPr>
        <p:spPr>
          <a:xfrm>
            <a:off x="6595900" y="2881425"/>
            <a:ext cx="1873200" cy="12435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txBox="1"/>
          <p:nvPr/>
        </p:nvSpPr>
        <p:spPr>
          <a:xfrm>
            <a:off x="6814800" y="28814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210" name="Shape 210"/>
          <p:cNvSpPr txBox="1"/>
          <p:nvPr/>
        </p:nvSpPr>
        <p:spPr>
          <a:xfrm>
            <a:off x="2242725" y="37958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10.0.0.4</a:t>
            </a:r>
            <a:endParaRPr sz="1800"/>
          </a:p>
        </p:txBody>
      </p:sp>
      <p:sp>
        <p:nvSpPr>
          <p:cNvPr id="211" name="Shape 211"/>
          <p:cNvSpPr txBox="1"/>
          <p:nvPr/>
        </p:nvSpPr>
        <p:spPr>
          <a:xfrm>
            <a:off x="4528725" y="37958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10.0.0.5</a:t>
            </a:r>
            <a:endParaRPr sz="1800"/>
          </a:p>
        </p:txBody>
      </p:sp>
      <p:sp>
        <p:nvSpPr>
          <p:cNvPr id="212" name="Shape 212"/>
          <p:cNvSpPr txBox="1"/>
          <p:nvPr/>
        </p:nvSpPr>
        <p:spPr>
          <a:xfrm>
            <a:off x="7500525" y="37196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10.0.1.3</a:t>
            </a:r>
            <a:endParaRPr sz="1800"/>
          </a:p>
        </p:txBody>
      </p:sp>
      <p:pic>
        <p:nvPicPr>
          <p:cNvPr id="213" name="Shape 213"/>
          <p:cNvPicPr preferRelativeResize="0"/>
          <p:nvPr/>
        </p:nvPicPr>
        <p:blipFill>
          <a:blip r:embed="rId3">
            <a:alphaModFix/>
          </a:blip>
          <a:stretch>
            <a:fillRect/>
          </a:stretch>
        </p:blipFill>
        <p:spPr>
          <a:xfrm>
            <a:off x="4397805" y="3314500"/>
            <a:ext cx="354969" cy="298475"/>
          </a:xfrm>
          <a:prstGeom prst="rect">
            <a:avLst/>
          </a:prstGeom>
          <a:noFill/>
          <a:ln>
            <a:noFill/>
          </a:ln>
        </p:spPr>
      </p:pic>
      <p:pic>
        <p:nvPicPr>
          <p:cNvPr id="214" name="Shape 214"/>
          <p:cNvPicPr preferRelativeResize="0"/>
          <p:nvPr/>
        </p:nvPicPr>
        <p:blipFill>
          <a:blip r:embed="rId3">
            <a:alphaModFix/>
          </a:blip>
          <a:stretch>
            <a:fillRect/>
          </a:stretch>
        </p:blipFill>
        <p:spPr>
          <a:xfrm>
            <a:off x="7355018" y="3255225"/>
            <a:ext cx="354969" cy="298475"/>
          </a:xfrm>
          <a:prstGeom prst="rect">
            <a:avLst/>
          </a:prstGeom>
          <a:noFill/>
          <a:ln>
            <a:noFill/>
          </a:ln>
        </p:spPr>
      </p:pic>
      <p:pic>
        <p:nvPicPr>
          <p:cNvPr id="215" name="Shape 215"/>
          <p:cNvPicPr preferRelativeResize="0"/>
          <p:nvPr/>
        </p:nvPicPr>
        <p:blipFill>
          <a:blip r:embed="rId3">
            <a:alphaModFix/>
          </a:blip>
          <a:stretch>
            <a:fillRect/>
          </a:stretch>
        </p:blipFill>
        <p:spPr>
          <a:xfrm>
            <a:off x="2042118" y="3314500"/>
            <a:ext cx="354969" cy="298475"/>
          </a:xfrm>
          <a:prstGeom prst="rect">
            <a:avLst/>
          </a:prstGeom>
          <a:noFill/>
          <a:ln>
            <a:noFill/>
          </a:ln>
        </p:spPr>
      </p:pic>
      <p:sp>
        <p:nvSpPr>
          <p:cNvPr id="216" name="Shape 216"/>
          <p:cNvSpPr txBox="1"/>
          <p:nvPr/>
        </p:nvSpPr>
        <p:spPr>
          <a:xfrm>
            <a:off x="7484300" y="543725"/>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Job 1</a:t>
            </a:r>
            <a:endParaRPr/>
          </a:p>
        </p:txBody>
      </p:sp>
      <p:sp>
        <p:nvSpPr>
          <p:cNvPr id="217" name="Shape 217"/>
          <p:cNvSpPr/>
          <p:nvPr/>
        </p:nvSpPr>
        <p:spPr>
          <a:xfrm>
            <a:off x="8103325" y="710275"/>
            <a:ext cx="782100" cy="78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txBox="1"/>
          <p:nvPr/>
        </p:nvSpPr>
        <p:spPr>
          <a:xfrm>
            <a:off x="7484300" y="772325"/>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Job 2</a:t>
            </a:r>
            <a:endParaRPr/>
          </a:p>
        </p:txBody>
      </p:sp>
      <p:sp>
        <p:nvSpPr>
          <p:cNvPr id="219" name="Shape 219"/>
          <p:cNvSpPr/>
          <p:nvPr/>
        </p:nvSpPr>
        <p:spPr>
          <a:xfrm>
            <a:off x="8103325" y="938875"/>
            <a:ext cx="782100" cy="789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par>
                                <p:cTn id="8" presetID="10" presetClass="entr" presetSubtype="0" fill="hold"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fade">
                                      <p:cBhvr>
                                        <p:cTn id="10" dur="1000"/>
                                        <p:tgtEl>
                                          <p:spTgt spid="187"/>
                                        </p:tgtEl>
                                      </p:cBhvr>
                                    </p:animEffect>
                                  </p:childTnLst>
                                </p:cTn>
                              </p:par>
                              <p:par>
                                <p:cTn id="11" presetID="10" presetClass="entr" presetSubtype="0" fill="hold" nodeType="withEffect">
                                  <p:stCondLst>
                                    <p:cond delay="0"/>
                                  </p:stCondLst>
                                  <p:childTnLst>
                                    <p:set>
                                      <p:cBhvr>
                                        <p:cTn id="12" dur="1" fill="hold">
                                          <p:stCondLst>
                                            <p:cond delay="0"/>
                                          </p:stCondLst>
                                        </p:cTn>
                                        <p:tgtEl>
                                          <p:spTgt spid="199"/>
                                        </p:tgtEl>
                                        <p:attrNameLst>
                                          <p:attrName>style.visibility</p:attrName>
                                        </p:attrNameLst>
                                      </p:cBhvr>
                                      <p:to>
                                        <p:strVal val="visible"/>
                                      </p:to>
                                    </p:set>
                                    <p:animEffect transition="in" filter="fade">
                                      <p:cBhvr>
                                        <p:cTn id="13" dur="1000"/>
                                        <p:tgtEl>
                                          <p:spTgt spid="199"/>
                                        </p:tgtEl>
                                      </p:cBhvr>
                                    </p:animEffect>
                                  </p:childTnLst>
                                </p:cTn>
                              </p:par>
                              <p:par>
                                <p:cTn id="14" presetID="10" presetClass="entr" presetSubtype="0" fill="hold" nodeType="withEffect">
                                  <p:stCondLst>
                                    <p:cond delay="0"/>
                                  </p:stCondLst>
                                  <p:childTnLst>
                                    <p:set>
                                      <p:cBhvr>
                                        <p:cTn id="15" dur="1" fill="hold">
                                          <p:stCondLst>
                                            <p:cond delay="0"/>
                                          </p:stCondLst>
                                        </p:cTn>
                                        <p:tgtEl>
                                          <p:spTgt spid="192"/>
                                        </p:tgtEl>
                                        <p:attrNameLst>
                                          <p:attrName>style.visibility</p:attrName>
                                        </p:attrNameLst>
                                      </p:cBhvr>
                                      <p:to>
                                        <p:strVal val="visible"/>
                                      </p:to>
                                    </p:set>
                                    <p:animEffect transition="in" filter="fade">
                                      <p:cBhvr>
                                        <p:cTn id="16" dur="1000"/>
                                        <p:tgtEl>
                                          <p:spTgt spid="19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8"/>
                                        </p:tgtEl>
                                        <p:attrNameLst>
                                          <p:attrName>style.visibility</p:attrName>
                                        </p:attrNameLst>
                                      </p:cBhvr>
                                      <p:to>
                                        <p:strVal val="visible"/>
                                      </p:to>
                                    </p:set>
                                    <p:animEffect transition="in" filter="fade">
                                      <p:cBhvr>
                                        <p:cTn id="21" dur="1000"/>
                                        <p:tgtEl>
                                          <p:spTgt spid="188"/>
                                        </p:tgtEl>
                                      </p:cBhvr>
                                    </p:animEffect>
                                  </p:childTnLst>
                                </p:cTn>
                              </p:par>
                              <p:par>
                                <p:cTn id="22" presetID="10" presetClass="entr" presetSubtype="0" fill="hold" nodeType="withEffect">
                                  <p:stCondLst>
                                    <p:cond delay="0"/>
                                  </p:stCondLst>
                                  <p:childTnLst>
                                    <p:set>
                                      <p:cBhvr>
                                        <p:cTn id="23" dur="1" fill="hold">
                                          <p:stCondLst>
                                            <p:cond delay="0"/>
                                          </p:stCondLst>
                                        </p:cTn>
                                        <p:tgtEl>
                                          <p:spTgt spid="189"/>
                                        </p:tgtEl>
                                        <p:attrNameLst>
                                          <p:attrName>style.visibility</p:attrName>
                                        </p:attrNameLst>
                                      </p:cBhvr>
                                      <p:to>
                                        <p:strVal val="visible"/>
                                      </p:to>
                                    </p:set>
                                    <p:animEffect transition="in" filter="fade">
                                      <p:cBhvr>
                                        <p:cTn id="24" dur="1000"/>
                                        <p:tgtEl>
                                          <p:spTgt spid="189"/>
                                        </p:tgtEl>
                                      </p:cBhvr>
                                    </p:animEffect>
                                  </p:childTnLst>
                                </p:cTn>
                              </p:par>
                              <p:par>
                                <p:cTn id="25" presetID="10" presetClass="entr" presetSubtype="0" fill="hold" nodeType="with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1000"/>
                                        <p:tgtEl>
                                          <p:spTgt spid="190"/>
                                        </p:tgtEl>
                                      </p:cBhvr>
                                    </p:animEffect>
                                  </p:childTnLst>
                                </p:cTn>
                              </p:par>
                              <p:par>
                                <p:cTn id="28" presetID="10" presetClass="entr" presetSubtype="0" fill="hold" nodeType="withEffect">
                                  <p:stCondLst>
                                    <p:cond delay="0"/>
                                  </p:stCondLst>
                                  <p:childTnLst>
                                    <p:set>
                                      <p:cBhvr>
                                        <p:cTn id="29" dur="1" fill="hold">
                                          <p:stCondLst>
                                            <p:cond delay="0"/>
                                          </p:stCondLst>
                                        </p:cTn>
                                        <p:tgtEl>
                                          <p:spTgt spid="191"/>
                                        </p:tgtEl>
                                        <p:attrNameLst>
                                          <p:attrName>style.visibility</p:attrName>
                                        </p:attrNameLst>
                                      </p:cBhvr>
                                      <p:to>
                                        <p:strVal val="visible"/>
                                      </p:to>
                                    </p:set>
                                    <p:animEffect transition="in" filter="fade">
                                      <p:cBhvr>
                                        <p:cTn id="30" dur="1000"/>
                                        <p:tgtEl>
                                          <p:spTgt spid="191"/>
                                        </p:tgtEl>
                                      </p:cBhvr>
                                    </p:animEffect>
                                  </p:childTnLst>
                                </p:cTn>
                              </p:par>
                              <p:par>
                                <p:cTn id="31" presetID="10" presetClass="entr" presetSubtype="0" fill="hold" nodeType="withEffect">
                                  <p:stCondLst>
                                    <p:cond delay="0"/>
                                  </p:stCondLst>
                                  <p:childTnLst>
                                    <p:set>
                                      <p:cBhvr>
                                        <p:cTn id="32" dur="1" fill="hold">
                                          <p:stCondLst>
                                            <p:cond delay="0"/>
                                          </p:stCondLst>
                                        </p:cTn>
                                        <p:tgtEl>
                                          <p:spTgt spid="195"/>
                                        </p:tgtEl>
                                        <p:attrNameLst>
                                          <p:attrName>style.visibility</p:attrName>
                                        </p:attrNameLst>
                                      </p:cBhvr>
                                      <p:to>
                                        <p:strVal val="visible"/>
                                      </p:to>
                                    </p:set>
                                    <p:animEffect transition="in" filter="fade">
                                      <p:cBhvr>
                                        <p:cTn id="33" dur="1000"/>
                                        <p:tgtEl>
                                          <p:spTgt spid="195"/>
                                        </p:tgtEl>
                                      </p:cBhvr>
                                    </p:animEffect>
                                  </p:childTnLst>
                                </p:cTn>
                              </p:par>
                              <p:par>
                                <p:cTn id="34" presetID="10" presetClass="entr" presetSubtype="0" fill="hold" nodeType="withEffect">
                                  <p:stCondLst>
                                    <p:cond delay="0"/>
                                  </p:stCondLst>
                                  <p:childTnLst>
                                    <p:set>
                                      <p:cBhvr>
                                        <p:cTn id="35" dur="1" fill="hold">
                                          <p:stCondLst>
                                            <p:cond delay="0"/>
                                          </p:stCondLst>
                                        </p:cTn>
                                        <p:tgtEl>
                                          <p:spTgt spid="197"/>
                                        </p:tgtEl>
                                        <p:attrNameLst>
                                          <p:attrName>style.visibility</p:attrName>
                                        </p:attrNameLst>
                                      </p:cBhvr>
                                      <p:to>
                                        <p:strVal val="visible"/>
                                      </p:to>
                                    </p:set>
                                    <p:animEffect transition="in" filter="fade">
                                      <p:cBhvr>
                                        <p:cTn id="36" dur="1000"/>
                                        <p:tgtEl>
                                          <p:spTgt spid="197"/>
                                        </p:tgtEl>
                                      </p:cBhvr>
                                    </p:animEffect>
                                  </p:childTnLst>
                                </p:cTn>
                              </p:par>
                              <p:par>
                                <p:cTn id="37" presetID="10" presetClass="entr" presetSubtype="0" fill="hold" nodeType="withEffect">
                                  <p:stCondLst>
                                    <p:cond delay="0"/>
                                  </p:stCondLst>
                                  <p:childTnLst>
                                    <p:set>
                                      <p:cBhvr>
                                        <p:cTn id="38" dur="1" fill="hold">
                                          <p:stCondLst>
                                            <p:cond delay="0"/>
                                          </p:stCondLst>
                                        </p:cTn>
                                        <p:tgtEl>
                                          <p:spTgt spid="198"/>
                                        </p:tgtEl>
                                        <p:attrNameLst>
                                          <p:attrName>style.visibility</p:attrName>
                                        </p:attrNameLst>
                                      </p:cBhvr>
                                      <p:to>
                                        <p:strVal val="visible"/>
                                      </p:to>
                                    </p:set>
                                    <p:animEffect transition="in" filter="fade">
                                      <p:cBhvr>
                                        <p:cTn id="39" dur="1000"/>
                                        <p:tgtEl>
                                          <p:spTgt spid="198"/>
                                        </p:tgtEl>
                                      </p:cBhvr>
                                    </p:animEffect>
                                  </p:childTnLst>
                                </p:cTn>
                              </p:par>
                              <p:par>
                                <p:cTn id="40" presetID="10" presetClass="entr" presetSubtype="0" fill="hold" nodeType="withEffect">
                                  <p:stCondLst>
                                    <p:cond delay="0"/>
                                  </p:stCondLst>
                                  <p:childTnLst>
                                    <p:set>
                                      <p:cBhvr>
                                        <p:cTn id="41" dur="1" fill="hold">
                                          <p:stCondLst>
                                            <p:cond delay="0"/>
                                          </p:stCondLst>
                                        </p:cTn>
                                        <p:tgtEl>
                                          <p:spTgt spid="196"/>
                                        </p:tgtEl>
                                        <p:attrNameLst>
                                          <p:attrName>style.visibility</p:attrName>
                                        </p:attrNameLst>
                                      </p:cBhvr>
                                      <p:to>
                                        <p:strVal val="visible"/>
                                      </p:to>
                                    </p:set>
                                    <p:animEffect transition="in" filter="fade">
                                      <p:cBhvr>
                                        <p:cTn id="42" dur="1000"/>
                                        <p:tgtEl>
                                          <p:spTgt spid="19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8"/>
                                        </p:tgtEl>
                                        <p:attrNameLst>
                                          <p:attrName>style.visibility</p:attrName>
                                        </p:attrNameLst>
                                      </p:cBhvr>
                                      <p:to>
                                        <p:strVal val="visible"/>
                                      </p:to>
                                    </p:set>
                                    <p:animEffect transition="in" filter="fade">
                                      <p:cBhvr>
                                        <p:cTn id="47" dur="1000"/>
                                        <p:tgtEl>
                                          <p:spTgt spid="218"/>
                                        </p:tgtEl>
                                      </p:cBhvr>
                                    </p:animEffect>
                                  </p:childTnLst>
                                </p:cTn>
                              </p:par>
                              <p:par>
                                <p:cTn id="48" presetID="10" presetClass="entr" presetSubtype="0" fill="hold" nodeType="withEffect">
                                  <p:stCondLst>
                                    <p:cond delay="0"/>
                                  </p:stCondLst>
                                  <p:childTnLst>
                                    <p:set>
                                      <p:cBhvr>
                                        <p:cTn id="49" dur="1" fill="hold">
                                          <p:stCondLst>
                                            <p:cond delay="0"/>
                                          </p:stCondLst>
                                        </p:cTn>
                                        <p:tgtEl>
                                          <p:spTgt spid="219"/>
                                        </p:tgtEl>
                                        <p:attrNameLst>
                                          <p:attrName>style.visibility</p:attrName>
                                        </p:attrNameLst>
                                      </p:cBhvr>
                                      <p:to>
                                        <p:strVal val="visible"/>
                                      </p:to>
                                    </p:set>
                                    <p:animEffect transition="in" filter="fade">
                                      <p:cBhvr>
                                        <p:cTn id="50" dur="1000"/>
                                        <p:tgtEl>
                                          <p:spTgt spid="219"/>
                                        </p:tgtEl>
                                      </p:cBhvr>
                                    </p:animEffect>
                                  </p:childTnLst>
                                </p:cTn>
                              </p:par>
                              <p:par>
                                <p:cTn id="51" presetID="10" presetClass="entr" presetSubtype="0" fill="hold" nodeType="withEffect">
                                  <p:stCondLst>
                                    <p:cond delay="0"/>
                                  </p:stCondLst>
                                  <p:childTnLst>
                                    <p:set>
                                      <p:cBhvr>
                                        <p:cTn id="52" dur="1" fill="hold">
                                          <p:stCondLst>
                                            <p:cond delay="0"/>
                                          </p:stCondLst>
                                        </p:cTn>
                                        <p:tgtEl>
                                          <p:spTgt spid="203"/>
                                        </p:tgtEl>
                                        <p:attrNameLst>
                                          <p:attrName>style.visibility</p:attrName>
                                        </p:attrNameLst>
                                      </p:cBhvr>
                                      <p:to>
                                        <p:strVal val="visible"/>
                                      </p:to>
                                    </p:set>
                                    <p:animEffect transition="in" filter="fade">
                                      <p:cBhvr>
                                        <p:cTn id="53" dur="1000"/>
                                        <p:tgtEl>
                                          <p:spTgt spid="203"/>
                                        </p:tgtEl>
                                      </p:cBhvr>
                                    </p:animEffect>
                                  </p:childTnLst>
                                </p:cTn>
                              </p:par>
                              <p:par>
                                <p:cTn id="54" presetID="10" presetClass="entr" presetSubtype="0" fill="hold" nodeType="withEffect">
                                  <p:stCondLst>
                                    <p:cond delay="0"/>
                                  </p:stCondLst>
                                  <p:childTnLst>
                                    <p:set>
                                      <p:cBhvr>
                                        <p:cTn id="55" dur="1" fill="hold">
                                          <p:stCondLst>
                                            <p:cond delay="0"/>
                                          </p:stCondLst>
                                        </p:cTn>
                                        <p:tgtEl>
                                          <p:spTgt spid="204"/>
                                        </p:tgtEl>
                                        <p:attrNameLst>
                                          <p:attrName>style.visibility</p:attrName>
                                        </p:attrNameLst>
                                      </p:cBhvr>
                                      <p:to>
                                        <p:strVal val="visible"/>
                                      </p:to>
                                    </p:set>
                                    <p:animEffect transition="in" filter="fade">
                                      <p:cBhvr>
                                        <p:cTn id="56" dur="1000"/>
                                        <p:tgtEl>
                                          <p:spTgt spid="204"/>
                                        </p:tgtEl>
                                      </p:cBhvr>
                                    </p:animEffect>
                                  </p:childTnLst>
                                </p:cTn>
                              </p:par>
                              <p:par>
                                <p:cTn id="57" presetID="10" presetClass="entr" presetSubtype="0" fill="hold" nodeType="withEffect">
                                  <p:stCondLst>
                                    <p:cond delay="0"/>
                                  </p:stCondLst>
                                  <p:childTnLst>
                                    <p:set>
                                      <p:cBhvr>
                                        <p:cTn id="58" dur="1" fill="hold">
                                          <p:stCondLst>
                                            <p:cond delay="0"/>
                                          </p:stCondLst>
                                        </p:cTn>
                                        <p:tgtEl>
                                          <p:spTgt spid="205"/>
                                        </p:tgtEl>
                                        <p:attrNameLst>
                                          <p:attrName>style.visibility</p:attrName>
                                        </p:attrNameLst>
                                      </p:cBhvr>
                                      <p:to>
                                        <p:strVal val="visible"/>
                                      </p:to>
                                    </p:set>
                                    <p:animEffect transition="in" filter="fade">
                                      <p:cBhvr>
                                        <p:cTn id="59" dur="1000"/>
                                        <p:tgtEl>
                                          <p:spTgt spid="205"/>
                                        </p:tgtEl>
                                      </p:cBhvr>
                                    </p:animEffect>
                                  </p:childTnLst>
                                </p:cTn>
                              </p:par>
                              <p:par>
                                <p:cTn id="60" presetID="10" presetClass="entr" presetSubtype="0" fill="hold" nodeType="withEffect">
                                  <p:stCondLst>
                                    <p:cond delay="0"/>
                                  </p:stCondLst>
                                  <p:childTnLst>
                                    <p:set>
                                      <p:cBhvr>
                                        <p:cTn id="61" dur="1" fill="hold">
                                          <p:stCondLst>
                                            <p:cond delay="0"/>
                                          </p:stCondLst>
                                        </p:cTn>
                                        <p:tgtEl>
                                          <p:spTgt spid="206"/>
                                        </p:tgtEl>
                                        <p:attrNameLst>
                                          <p:attrName>style.visibility</p:attrName>
                                        </p:attrNameLst>
                                      </p:cBhvr>
                                      <p:to>
                                        <p:strVal val="visible"/>
                                      </p:to>
                                    </p:set>
                                    <p:animEffect transition="in" filter="fade">
                                      <p:cBhvr>
                                        <p:cTn id="62" dur="1000"/>
                                        <p:tgtEl>
                                          <p:spTgt spid="206"/>
                                        </p:tgtEl>
                                      </p:cBhvr>
                                    </p:animEffect>
                                  </p:childTnLst>
                                </p:cTn>
                              </p:par>
                              <p:par>
                                <p:cTn id="63" presetID="10" presetClass="entr" presetSubtype="0" fill="hold" nodeType="withEffect">
                                  <p:stCondLst>
                                    <p:cond delay="0"/>
                                  </p:stCondLst>
                                  <p:childTnLst>
                                    <p:set>
                                      <p:cBhvr>
                                        <p:cTn id="64" dur="1" fill="hold">
                                          <p:stCondLst>
                                            <p:cond delay="0"/>
                                          </p:stCondLst>
                                        </p:cTn>
                                        <p:tgtEl>
                                          <p:spTgt spid="207"/>
                                        </p:tgtEl>
                                        <p:attrNameLst>
                                          <p:attrName>style.visibility</p:attrName>
                                        </p:attrNameLst>
                                      </p:cBhvr>
                                      <p:to>
                                        <p:strVal val="visible"/>
                                      </p:to>
                                    </p:set>
                                    <p:animEffect transition="in" filter="fade">
                                      <p:cBhvr>
                                        <p:cTn id="65" dur="1000"/>
                                        <p:tgtEl>
                                          <p:spTgt spid="207"/>
                                        </p:tgtEl>
                                      </p:cBhvr>
                                    </p:animEffect>
                                  </p:childTnLst>
                                </p:cTn>
                              </p:par>
                              <p:par>
                                <p:cTn id="66" presetID="10" presetClass="entr" presetSubtype="0" fill="hold" nodeType="withEffect">
                                  <p:stCondLst>
                                    <p:cond delay="0"/>
                                  </p:stCondLst>
                                  <p:childTnLst>
                                    <p:set>
                                      <p:cBhvr>
                                        <p:cTn id="67" dur="1" fill="hold">
                                          <p:stCondLst>
                                            <p:cond delay="0"/>
                                          </p:stCondLst>
                                        </p:cTn>
                                        <p:tgtEl>
                                          <p:spTgt spid="208"/>
                                        </p:tgtEl>
                                        <p:attrNameLst>
                                          <p:attrName>style.visibility</p:attrName>
                                        </p:attrNameLst>
                                      </p:cBhvr>
                                      <p:to>
                                        <p:strVal val="visible"/>
                                      </p:to>
                                    </p:set>
                                    <p:animEffect transition="in" filter="fade">
                                      <p:cBhvr>
                                        <p:cTn id="68" dur="1000"/>
                                        <p:tgtEl>
                                          <p:spTgt spid="208"/>
                                        </p:tgtEl>
                                      </p:cBhvr>
                                    </p:animEffect>
                                  </p:childTnLst>
                                </p:cTn>
                              </p:par>
                              <p:par>
                                <p:cTn id="69" presetID="10" presetClass="entr" presetSubtype="0" fill="hold" nodeType="withEffect">
                                  <p:stCondLst>
                                    <p:cond delay="0"/>
                                  </p:stCondLst>
                                  <p:childTnLst>
                                    <p:set>
                                      <p:cBhvr>
                                        <p:cTn id="70" dur="1" fill="hold">
                                          <p:stCondLst>
                                            <p:cond delay="0"/>
                                          </p:stCondLst>
                                        </p:cTn>
                                        <p:tgtEl>
                                          <p:spTgt spid="209"/>
                                        </p:tgtEl>
                                        <p:attrNameLst>
                                          <p:attrName>style.visibility</p:attrName>
                                        </p:attrNameLst>
                                      </p:cBhvr>
                                      <p:to>
                                        <p:strVal val="visible"/>
                                      </p:to>
                                    </p:set>
                                    <p:animEffect transition="in" filter="fade">
                                      <p:cBhvr>
                                        <p:cTn id="71" dur="1000"/>
                                        <p:tgtEl>
                                          <p:spTgt spid="209"/>
                                        </p:tgtEl>
                                      </p:cBhvr>
                                    </p:animEffect>
                                  </p:childTnLst>
                                </p:cTn>
                              </p:par>
                              <p:par>
                                <p:cTn id="72" presetID="10" presetClass="entr" presetSubtype="0" fill="hold" nodeType="withEffect">
                                  <p:stCondLst>
                                    <p:cond delay="0"/>
                                  </p:stCondLst>
                                  <p:childTnLst>
                                    <p:set>
                                      <p:cBhvr>
                                        <p:cTn id="73" dur="1" fill="hold">
                                          <p:stCondLst>
                                            <p:cond delay="0"/>
                                          </p:stCondLst>
                                        </p:cTn>
                                        <p:tgtEl>
                                          <p:spTgt spid="210"/>
                                        </p:tgtEl>
                                        <p:attrNameLst>
                                          <p:attrName>style.visibility</p:attrName>
                                        </p:attrNameLst>
                                      </p:cBhvr>
                                      <p:to>
                                        <p:strVal val="visible"/>
                                      </p:to>
                                    </p:set>
                                    <p:animEffect transition="in" filter="fade">
                                      <p:cBhvr>
                                        <p:cTn id="74" dur="1000"/>
                                        <p:tgtEl>
                                          <p:spTgt spid="210"/>
                                        </p:tgtEl>
                                      </p:cBhvr>
                                    </p:animEffect>
                                  </p:childTnLst>
                                </p:cTn>
                              </p:par>
                              <p:par>
                                <p:cTn id="75" presetID="10" presetClass="entr" presetSubtype="0" fill="hold" nodeType="withEffect">
                                  <p:stCondLst>
                                    <p:cond delay="0"/>
                                  </p:stCondLst>
                                  <p:childTnLst>
                                    <p:set>
                                      <p:cBhvr>
                                        <p:cTn id="76" dur="1" fill="hold">
                                          <p:stCondLst>
                                            <p:cond delay="0"/>
                                          </p:stCondLst>
                                        </p:cTn>
                                        <p:tgtEl>
                                          <p:spTgt spid="211"/>
                                        </p:tgtEl>
                                        <p:attrNameLst>
                                          <p:attrName>style.visibility</p:attrName>
                                        </p:attrNameLst>
                                      </p:cBhvr>
                                      <p:to>
                                        <p:strVal val="visible"/>
                                      </p:to>
                                    </p:set>
                                    <p:animEffect transition="in" filter="fade">
                                      <p:cBhvr>
                                        <p:cTn id="77" dur="1000"/>
                                        <p:tgtEl>
                                          <p:spTgt spid="211"/>
                                        </p:tgtEl>
                                      </p:cBhvr>
                                    </p:animEffect>
                                  </p:childTnLst>
                                </p:cTn>
                              </p:par>
                              <p:par>
                                <p:cTn id="78" presetID="10" presetClass="entr" presetSubtype="0" fill="hold" nodeType="withEffect">
                                  <p:stCondLst>
                                    <p:cond delay="0"/>
                                  </p:stCondLst>
                                  <p:childTnLst>
                                    <p:set>
                                      <p:cBhvr>
                                        <p:cTn id="79" dur="1" fill="hold">
                                          <p:stCondLst>
                                            <p:cond delay="0"/>
                                          </p:stCondLst>
                                        </p:cTn>
                                        <p:tgtEl>
                                          <p:spTgt spid="212"/>
                                        </p:tgtEl>
                                        <p:attrNameLst>
                                          <p:attrName>style.visibility</p:attrName>
                                        </p:attrNameLst>
                                      </p:cBhvr>
                                      <p:to>
                                        <p:strVal val="visible"/>
                                      </p:to>
                                    </p:set>
                                    <p:animEffect transition="in" filter="fade">
                                      <p:cBhvr>
                                        <p:cTn id="80" dur="1000"/>
                                        <p:tgtEl>
                                          <p:spTgt spid="212"/>
                                        </p:tgtEl>
                                      </p:cBhvr>
                                    </p:animEffect>
                                  </p:childTnLst>
                                </p:cTn>
                              </p:par>
                              <p:par>
                                <p:cTn id="81" presetID="10" presetClass="entr" presetSubtype="0" fill="hold" nodeType="withEffect">
                                  <p:stCondLst>
                                    <p:cond delay="0"/>
                                  </p:stCondLst>
                                  <p:childTnLst>
                                    <p:set>
                                      <p:cBhvr>
                                        <p:cTn id="82" dur="1" fill="hold">
                                          <p:stCondLst>
                                            <p:cond delay="0"/>
                                          </p:stCondLst>
                                        </p:cTn>
                                        <p:tgtEl>
                                          <p:spTgt spid="213"/>
                                        </p:tgtEl>
                                        <p:attrNameLst>
                                          <p:attrName>style.visibility</p:attrName>
                                        </p:attrNameLst>
                                      </p:cBhvr>
                                      <p:to>
                                        <p:strVal val="visible"/>
                                      </p:to>
                                    </p:set>
                                    <p:animEffect transition="in" filter="fade">
                                      <p:cBhvr>
                                        <p:cTn id="83" dur="1000"/>
                                        <p:tgtEl>
                                          <p:spTgt spid="213"/>
                                        </p:tgtEl>
                                      </p:cBhvr>
                                    </p:animEffect>
                                  </p:childTnLst>
                                </p:cTn>
                              </p:par>
                              <p:par>
                                <p:cTn id="84" presetID="10" presetClass="entr" presetSubtype="0" fill="hold" nodeType="withEffect">
                                  <p:stCondLst>
                                    <p:cond delay="0"/>
                                  </p:stCondLst>
                                  <p:childTnLst>
                                    <p:set>
                                      <p:cBhvr>
                                        <p:cTn id="85" dur="1" fill="hold">
                                          <p:stCondLst>
                                            <p:cond delay="0"/>
                                          </p:stCondLst>
                                        </p:cTn>
                                        <p:tgtEl>
                                          <p:spTgt spid="214"/>
                                        </p:tgtEl>
                                        <p:attrNameLst>
                                          <p:attrName>style.visibility</p:attrName>
                                        </p:attrNameLst>
                                      </p:cBhvr>
                                      <p:to>
                                        <p:strVal val="visible"/>
                                      </p:to>
                                    </p:set>
                                    <p:animEffect transition="in" filter="fade">
                                      <p:cBhvr>
                                        <p:cTn id="86" dur="1000"/>
                                        <p:tgtEl>
                                          <p:spTgt spid="214"/>
                                        </p:tgtEl>
                                      </p:cBhvr>
                                    </p:animEffect>
                                  </p:childTnLst>
                                </p:cTn>
                              </p:par>
                              <p:par>
                                <p:cTn id="87" presetID="10" presetClass="entr" presetSubtype="0" fill="hold" nodeType="withEffect">
                                  <p:stCondLst>
                                    <p:cond delay="0"/>
                                  </p:stCondLst>
                                  <p:childTnLst>
                                    <p:set>
                                      <p:cBhvr>
                                        <p:cTn id="88" dur="1" fill="hold">
                                          <p:stCondLst>
                                            <p:cond delay="0"/>
                                          </p:stCondLst>
                                        </p:cTn>
                                        <p:tgtEl>
                                          <p:spTgt spid="215"/>
                                        </p:tgtEl>
                                        <p:attrNameLst>
                                          <p:attrName>style.visibility</p:attrName>
                                        </p:attrNameLst>
                                      </p:cBhvr>
                                      <p:to>
                                        <p:strVal val="visible"/>
                                      </p:to>
                                    </p:set>
                                    <p:animEffect transition="in" filter="fade">
                                      <p:cBhvr>
                                        <p:cTn id="89" dur="1000"/>
                                        <p:tgtEl>
                                          <p:spTgt spid="215"/>
                                        </p:tgtEl>
                                      </p:cBhvr>
                                    </p:animEffect>
                                  </p:childTnLst>
                                </p:cTn>
                              </p:par>
                              <p:par>
                                <p:cTn id="90" presetID="10" presetClass="entr" presetSubtype="0" fill="hold" nodeType="withEffect">
                                  <p:stCondLst>
                                    <p:cond delay="0"/>
                                  </p:stCondLst>
                                  <p:childTnLst>
                                    <p:set>
                                      <p:cBhvr>
                                        <p:cTn id="91" dur="1" fill="hold">
                                          <p:stCondLst>
                                            <p:cond delay="0"/>
                                          </p:stCondLst>
                                        </p:cTn>
                                        <p:tgtEl>
                                          <p:spTgt spid="202"/>
                                        </p:tgtEl>
                                        <p:attrNameLst>
                                          <p:attrName>style.visibility</p:attrName>
                                        </p:attrNameLst>
                                      </p:cBhvr>
                                      <p:to>
                                        <p:strVal val="visible"/>
                                      </p:to>
                                    </p:set>
                                    <p:animEffect transition="in" filter="fade">
                                      <p:cBhvr>
                                        <p:cTn id="92"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about storage?</a:t>
            </a:r>
            <a:endParaRPr/>
          </a:p>
        </p:txBody>
      </p:sp>
      <p:sp>
        <p:nvSpPr>
          <p:cNvPr id="225" name="Shape 225"/>
          <p:cNvSpPr txBox="1">
            <a:spLocks noGrp="1"/>
          </p:cNvSpPr>
          <p:nvPr>
            <p:ph type="body" idx="1"/>
          </p:nvPr>
        </p:nvSpPr>
        <p:spPr>
          <a:xfrm>
            <a:off x="311700" y="1152475"/>
            <a:ext cx="8520600" cy="1046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Spark on Kubernetes supports cloud storages like S3.</a:t>
            </a:r>
            <a:endParaRPr/>
          </a:p>
          <a:p>
            <a:pPr marL="0" lvl="0" indent="0" rtl="0">
              <a:spcBef>
                <a:spcPts val="1600"/>
              </a:spcBef>
              <a:spcAft>
                <a:spcPts val="1600"/>
              </a:spcAft>
              <a:buNone/>
            </a:pPr>
            <a:r>
              <a:rPr lang="en"/>
              <a:t>Your data is often stored on HDFS:</a:t>
            </a:r>
            <a:endParaRPr/>
          </a:p>
        </p:txBody>
      </p:sp>
      <p:sp>
        <p:nvSpPr>
          <p:cNvPr id="226" name="Shape 226"/>
          <p:cNvSpPr/>
          <p:nvPr/>
        </p:nvSpPr>
        <p:spPr>
          <a:xfrm>
            <a:off x="1238450" y="2717500"/>
            <a:ext cx="4745100" cy="16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6197425" y="2717500"/>
            <a:ext cx="2700600" cy="16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txBox="1"/>
          <p:nvPr/>
        </p:nvSpPr>
        <p:spPr>
          <a:xfrm>
            <a:off x="1333565" y="3672250"/>
            <a:ext cx="845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229" name="Shape 229"/>
          <p:cNvSpPr txBox="1"/>
          <p:nvPr/>
        </p:nvSpPr>
        <p:spPr>
          <a:xfrm>
            <a:off x="6418225" y="37671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230" name="Shape 230"/>
          <p:cNvSpPr/>
          <p:nvPr/>
        </p:nvSpPr>
        <p:spPr>
          <a:xfrm>
            <a:off x="1338100" y="2879075"/>
            <a:ext cx="1873200" cy="726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txBox="1"/>
          <p:nvPr/>
        </p:nvSpPr>
        <p:spPr>
          <a:xfrm>
            <a:off x="1685300" y="2805225"/>
            <a:ext cx="1068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 Pod</a:t>
            </a:r>
            <a:endParaRPr/>
          </a:p>
        </p:txBody>
      </p:sp>
      <p:sp>
        <p:nvSpPr>
          <p:cNvPr id="232" name="Shape 232"/>
          <p:cNvSpPr/>
          <p:nvPr/>
        </p:nvSpPr>
        <p:spPr>
          <a:xfrm>
            <a:off x="3624100" y="2879075"/>
            <a:ext cx="1873200" cy="712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txBox="1"/>
          <p:nvPr/>
        </p:nvSpPr>
        <p:spPr>
          <a:xfrm>
            <a:off x="3844200" y="28052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234" name="Shape 234"/>
          <p:cNvSpPr/>
          <p:nvPr/>
        </p:nvSpPr>
        <p:spPr>
          <a:xfrm>
            <a:off x="6595900" y="2879025"/>
            <a:ext cx="1873200" cy="712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txBox="1"/>
          <p:nvPr/>
        </p:nvSpPr>
        <p:spPr>
          <a:xfrm>
            <a:off x="6814800" y="28052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236" name="Shape 236"/>
          <p:cNvSpPr txBox="1"/>
          <p:nvPr/>
        </p:nvSpPr>
        <p:spPr>
          <a:xfrm>
            <a:off x="2242725" y="31862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237" name="Shape 237"/>
          <p:cNvSpPr txBox="1"/>
          <p:nvPr/>
        </p:nvSpPr>
        <p:spPr>
          <a:xfrm>
            <a:off x="1276300" y="3900850"/>
            <a:ext cx="1410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238" name="Shape 238"/>
          <p:cNvSpPr txBox="1"/>
          <p:nvPr/>
        </p:nvSpPr>
        <p:spPr>
          <a:xfrm>
            <a:off x="6378488" y="39482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239" name="Shape 239"/>
          <p:cNvSpPr txBox="1"/>
          <p:nvPr/>
        </p:nvSpPr>
        <p:spPr>
          <a:xfrm>
            <a:off x="4528725" y="31862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sp>
        <p:nvSpPr>
          <p:cNvPr id="240" name="Shape 240"/>
          <p:cNvSpPr txBox="1"/>
          <p:nvPr/>
        </p:nvSpPr>
        <p:spPr>
          <a:xfrm>
            <a:off x="7500525" y="31862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pic>
        <p:nvPicPr>
          <p:cNvPr id="241" name="Shape 241"/>
          <p:cNvPicPr preferRelativeResize="0"/>
          <p:nvPr/>
        </p:nvPicPr>
        <p:blipFill>
          <a:blip r:embed="rId3">
            <a:alphaModFix/>
          </a:blip>
          <a:stretch>
            <a:fillRect/>
          </a:stretch>
        </p:blipFill>
        <p:spPr>
          <a:xfrm>
            <a:off x="4016805" y="3238300"/>
            <a:ext cx="354969" cy="298475"/>
          </a:xfrm>
          <a:prstGeom prst="rect">
            <a:avLst/>
          </a:prstGeom>
          <a:noFill/>
          <a:ln>
            <a:noFill/>
          </a:ln>
        </p:spPr>
      </p:pic>
      <p:pic>
        <p:nvPicPr>
          <p:cNvPr id="242" name="Shape 242"/>
          <p:cNvPicPr preferRelativeResize="0"/>
          <p:nvPr/>
        </p:nvPicPr>
        <p:blipFill>
          <a:blip r:embed="rId3">
            <a:alphaModFix/>
          </a:blip>
          <a:stretch>
            <a:fillRect/>
          </a:stretch>
        </p:blipFill>
        <p:spPr>
          <a:xfrm>
            <a:off x="6974018" y="3179025"/>
            <a:ext cx="354969" cy="298475"/>
          </a:xfrm>
          <a:prstGeom prst="rect">
            <a:avLst/>
          </a:prstGeom>
          <a:noFill/>
          <a:ln>
            <a:noFill/>
          </a:ln>
        </p:spPr>
      </p:pic>
      <p:pic>
        <p:nvPicPr>
          <p:cNvPr id="243" name="Shape 243"/>
          <p:cNvPicPr preferRelativeResize="0"/>
          <p:nvPr/>
        </p:nvPicPr>
        <p:blipFill>
          <a:blip r:embed="rId3">
            <a:alphaModFix/>
          </a:blip>
          <a:stretch>
            <a:fillRect/>
          </a:stretch>
        </p:blipFill>
        <p:spPr>
          <a:xfrm>
            <a:off x="1661118" y="3238300"/>
            <a:ext cx="354969" cy="298475"/>
          </a:xfrm>
          <a:prstGeom prst="rect">
            <a:avLst/>
          </a:prstGeom>
          <a:noFill/>
          <a:ln>
            <a:noFill/>
          </a:ln>
        </p:spPr>
      </p:pic>
      <p:sp>
        <p:nvSpPr>
          <p:cNvPr id="244" name="Shape 244"/>
          <p:cNvSpPr/>
          <p:nvPr/>
        </p:nvSpPr>
        <p:spPr>
          <a:xfrm>
            <a:off x="1430800" y="4470925"/>
            <a:ext cx="187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txBox="1"/>
          <p:nvPr/>
        </p:nvSpPr>
        <p:spPr>
          <a:xfrm>
            <a:off x="1414300" y="4538975"/>
            <a:ext cx="16074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Namenode</a:t>
            </a:r>
            <a:endParaRPr/>
          </a:p>
        </p:txBody>
      </p:sp>
      <p:sp>
        <p:nvSpPr>
          <p:cNvPr id="246" name="Shape 246"/>
          <p:cNvSpPr/>
          <p:nvPr/>
        </p:nvSpPr>
        <p:spPr>
          <a:xfrm>
            <a:off x="3619525" y="4470925"/>
            <a:ext cx="199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txBox="1"/>
          <p:nvPr/>
        </p:nvSpPr>
        <p:spPr>
          <a:xfrm>
            <a:off x="3838375" y="4533700"/>
            <a:ext cx="14808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1</a:t>
            </a:r>
            <a:endParaRPr/>
          </a:p>
        </p:txBody>
      </p:sp>
      <p:sp>
        <p:nvSpPr>
          <p:cNvPr id="248" name="Shape 248"/>
          <p:cNvSpPr/>
          <p:nvPr/>
        </p:nvSpPr>
        <p:spPr>
          <a:xfrm>
            <a:off x="5753125" y="4470925"/>
            <a:ext cx="199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txBox="1"/>
          <p:nvPr/>
        </p:nvSpPr>
        <p:spPr>
          <a:xfrm>
            <a:off x="5971975" y="4533700"/>
            <a:ext cx="14808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2</a:t>
            </a:r>
            <a:endParaRPr/>
          </a:p>
        </p:txBody>
      </p:sp>
      <p:sp>
        <p:nvSpPr>
          <p:cNvPr id="250" name="Shape 250"/>
          <p:cNvSpPr txBox="1">
            <a:spLocks noGrp="1"/>
          </p:cNvSpPr>
          <p:nvPr>
            <p:ph type="body" idx="1"/>
          </p:nvPr>
        </p:nvSpPr>
        <p:spPr>
          <a:xfrm>
            <a:off x="464100" y="2066875"/>
            <a:ext cx="8520600" cy="450000"/>
          </a:xfrm>
          <a:prstGeom prst="rect">
            <a:avLst/>
          </a:prstGeom>
        </p:spPr>
        <p:txBody>
          <a:bodyPr spcFirstLastPara="1" wrap="square" lIns="91425" tIns="91425" rIns="91425" bIns="91425" anchor="t" anchorCtr="0">
            <a:noAutofit/>
          </a:bodyPr>
          <a:lstStyle/>
          <a:p>
            <a:pPr marL="914400" lvl="0" indent="-342900" rtl="0">
              <a:spcBef>
                <a:spcPts val="0"/>
              </a:spcBef>
              <a:spcAft>
                <a:spcPts val="0"/>
              </a:spcAft>
              <a:buSzPts val="1800"/>
              <a:buChar char="●"/>
            </a:pPr>
            <a:r>
              <a:rPr lang="en"/>
              <a:t>Access remote HDFS running outside Kubernetes</a:t>
            </a:r>
            <a:endParaRPr/>
          </a:p>
        </p:txBody>
      </p:sp>
      <p:sp>
        <p:nvSpPr>
          <p:cNvPr id="251" name="Shape 251"/>
          <p:cNvSpPr txBox="1">
            <a:spLocks noGrp="1"/>
          </p:cNvSpPr>
          <p:nvPr>
            <p:ph type="body" idx="1"/>
          </p:nvPr>
        </p:nvSpPr>
        <p:spPr>
          <a:xfrm>
            <a:off x="464100" y="2371675"/>
            <a:ext cx="8643000" cy="919500"/>
          </a:xfrm>
          <a:prstGeom prst="rect">
            <a:avLst/>
          </a:prstGeom>
        </p:spPr>
        <p:txBody>
          <a:bodyPr spcFirstLastPara="1" wrap="square" lIns="91425" tIns="91425" rIns="91425" bIns="91425" anchor="t" anchorCtr="0">
            <a:noAutofit/>
          </a:bodyPr>
          <a:lstStyle/>
          <a:p>
            <a:pPr marL="914400" lvl="0" indent="-342900" rtl="0">
              <a:spcBef>
                <a:spcPts val="0"/>
              </a:spcBef>
              <a:spcAft>
                <a:spcPts val="0"/>
              </a:spcAft>
              <a:buSzPts val="1800"/>
              <a:buChar char="●"/>
            </a:pPr>
            <a:r>
              <a:rPr lang="en"/>
              <a:t>Run HDFS itself on Kubernetes -- </a:t>
            </a:r>
            <a:r>
              <a:rPr lang="en" sz="1400" u="sng">
                <a:solidFill>
                  <a:schemeClr val="accent5"/>
                </a:solidFill>
                <a:hlinkClick r:id="rId4"/>
              </a:rPr>
              <a:t>github.com/apache-spark-on-k8s/kubernetes-HDFS</a:t>
            </a:r>
            <a:endParaRPr sz="1400"/>
          </a:p>
        </p:txBody>
      </p:sp>
      <p:sp>
        <p:nvSpPr>
          <p:cNvPr id="252" name="Shape 252"/>
          <p:cNvSpPr/>
          <p:nvPr/>
        </p:nvSpPr>
        <p:spPr>
          <a:xfrm>
            <a:off x="1238450" y="3403300"/>
            <a:ext cx="4745100" cy="16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6197425" y="3403300"/>
            <a:ext cx="2700600" cy="16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txBox="1"/>
          <p:nvPr/>
        </p:nvSpPr>
        <p:spPr>
          <a:xfrm>
            <a:off x="1333565" y="4358050"/>
            <a:ext cx="845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255" name="Shape 255"/>
          <p:cNvSpPr txBox="1"/>
          <p:nvPr/>
        </p:nvSpPr>
        <p:spPr>
          <a:xfrm>
            <a:off x="6418225" y="44529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256" name="Shape 256"/>
          <p:cNvSpPr/>
          <p:nvPr/>
        </p:nvSpPr>
        <p:spPr>
          <a:xfrm>
            <a:off x="1338100" y="3564875"/>
            <a:ext cx="1873200" cy="726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txBox="1"/>
          <p:nvPr/>
        </p:nvSpPr>
        <p:spPr>
          <a:xfrm>
            <a:off x="1685300" y="3491025"/>
            <a:ext cx="1068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 Pod</a:t>
            </a:r>
            <a:endParaRPr/>
          </a:p>
        </p:txBody>
      </p:sp>
      <p:sp>
        <p:nvSpPr>
          <p:cNvPr id="258" name="Shape 258"/>
          <p:cNvSpPr/>
          <p:nvPr/>
        </p:nvSpPr>
        <p:spPr>
          <a:xfrm>
            <a:off x="3624100" y="3564875"/>
            <a:ext cx="1873200" cy="712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txBox="1"/>
          <p:nvPr/>
        </p:nvSpPr>
        <p:spPr>
          <a:xfrm>
            <a:off x="3844200" y="34910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260" name="Shape 260"/>
          <p:cNvSpPr/>
          <p:nvPr/>
        </p:nvSpPr>
        <p:spPr>
          <a:xfrm>
            <a:off x="6595900" y="3564825"/>
            <a:ext cx="1873200" cy="712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txBox="1"/>
          <p:nvPr/>
        </p:nvSpPr>
        <p:spPr>
          <a:xfrm>
            <a:off x="6814800" y="34910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262" name="Shape 262"/>
          <p:cNvSpPr txBox="1"/>
          <p:nvPr/>
        </p:nvSpPr>
        <p:spPr>
          <a:xfrm>
            <a:off x="2242725" y="3872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263" name="Shape 263"/>
          <p:cNvSpPr txBox="1"/>
          <p:nvPr/>
        </p:nvSpPr>
        <p:spPr>
          <a:xfrm>
            <a:off x="1276300" y="4586650"/>
            <a:ext cx="1410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264" name="Shape 264"/>
          <p:cNvSpPr txBox="1"/>
          <p:nvPr/>
        </p:nvSpPr>
        <p:spPr>
          <a:xfrm>
            <a:off x="6378488" y="46340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265" name="Shape 265"/>
          <p:cNvSpPr txBox="1"/>
          <p:nvPr/>
        </p:nvSpPr>
        <p:spPr>
          <a:xfrm>
            <a:off x="4528725" y="3872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sp>
        <p:nvSpPr>
          <p:cNvPr id="266" name="Shape 266"/>
          <p:cNvSpPr txBox="1"/>
          <p:nvPr/>
        </p:nvSpPr>
        <p:spPr>
          <a:xfrm>
            <a:off x="7500525" y="3872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pic>
        <p:nvPicPr>
          <p:cNvPr id="267" name="Shape 267"/>
          <p:cNvPicPr preferRelativeResize="0"/>
          <p:nvPr/>
        </p:nvPicPr>
        <p:blipFill>
          <a:blip r:embed="rId3">
            <a:alphaModFix/>
          </a:blip>
          <a:stretch>
            <a:fillRect/>
          </a:stretch>
        </p:blipFill>
        <p:spPr>
          <a:xfrm>
            <a:off x="4016805" y="3924100"/>
            <a:ext cx="354969" cy="298475"/>
          </a:xfrm>
          <a:prstGeom prst="rect">
            <a:avLst/>
          </a:prstGeom>
          <a:noFill/>
          <a:ln>
            <a:noFill/>
          </a:ln>
        </p:spPr>
      </p:pic>
      <p:pic>
        <p:nvPicPr>
          <p:cNvPr id="268" name="Shape 268"/>
          <p:cNvPicPr preferRelativeResize="0"/>
          <p:nvPr/>
        </p:nvPicPr>
        <p:blipFill>
          <a:blip r:embed="rId3">
            <a:alphaModFix/>
          </a:blip>
          <a:stretch>
            <a:fillRect/>
          </a:stretch>
        </p:blipFill>
        <p:spPr>
          <a:xfrm>
            <a:off x="6974018" y="3864825"/>
            <a:ext cx="354969" cy="298475"/>
          </a:xfrm>
          <a:prstGeom prst="rect">
            <a:avLst/>
          </a:prstGeom>
          <a:noFill/>
          <a:ln>
            <a:noFill/>
          </a:ln>
        </p:spPr>
      </p:pic>
      <p:pic>
        <p:nvPicPr>
          <p:cNvPr id="269" name="Shape 269"/>
          <p:cNvPicPr preferRelativeResize="0"/>
          <p:nvPr/>
        </p:nvPicPr>
        <p:blipFill>
          <a:blip r:embed="rId3">
            <a:alphaModFix/>
          </a:blip>
          <a:stretch>
            <a:fillRect/>
          </a:stretch>
        </p:blipFill>
        <p:spPr>
          <a:xfrm>
            <a:off x="1661118" y="3924100"/>
            <a:ext cx="354969" cy="298475"/>
          </a:xfrm>
          <a:prstGeom prst="rect">
            <a:avLst/>
          </a:prstGeom>
          <a:noFill/>
          <a:ln>
            <a:noFill/>
          </a:ln>
        </p:spPr>
      </p:pic>
      <p:sp>
        <p:nvSpPr>
          <p:cNvPr id="270" name="Shape 270"/>
          <p:cNvSpPr/>
          <p:nvPr/>
        </p:nvSpPr>
        <p:spPr>
          <a:xfrm>
            <a:off x="2421400" y="4394725"/>
            <a:ext cx="14991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Shape 271"/>
          <p:cNvSpPr txBox="1"/>
          <p:nvPr/>
        </p:nvSpPr>
        <p:spPr>
          <a:xfrm>
            <a:off x="2404900" y="4462775"/>
            <a:ext cx="16074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Namenode</a:t>
            </a:r>
            <a:endParaRPr/>
          </a:p>
        </p:txBody>
      </p:sp>
      <p:sp>
        <p:nvSpPr>
          <p:cNvPr id="272" name="Shape 272"/>
          <p:cNvSpPr/>
          <p:nvPr/>
        </p:nvSpPr>
        <p:spPr>
          <a:xfrm>
            <a:off x="4405225" y="4394725"/>
            <a:ext cx="14361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txBox="1"/>
          <p:nvPr/>
        </p:nvSpPr>
        <p:spPr>
          <a:xfrm>
            <a:off x="4584725" y="4457500"/>
            <a:ext cx="11685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1</a:t>
            </a:r>
            <a:endParaRPr/>
          </a:p>
        </p:txBody>
      </p:sp>
      <p:sp>
        <p:nvSpPr>
          <p:cNvPr id="274" name="Shape 274"/>
          <p:cNvSpPr/>
          <p:nvPr/>
        </p:nvSpPr>
        <p:spPr>
          <a:xfrm>
            <a:off x="7453225" y="4394725"/>
            <a:ext cx="14361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txBox="1"/>
          <p:nvPr/>
        </p:nvSpPr>
        <p:spPr>
          <a:xfrm>
            <a:off x="7528975" y="4457500"/>
            <a:ext cx="11685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2</a:t>
            </a:r>
            <a:endParaRPr/>
          </a:p>
        </p:txBody>
      </p:sp>
      <p:sp>
        <p:nvSpPr>
          <p:cNvPr id="276" name="Shape 276"/>
          <p:cNvSpPr/>
          <p:nvPr/>
        </p:nvSpPr>
        <p:spPr>
          <a:xfrm>
            <a:off x="93700" y="3708925"/>
            <a:ext cx="1068600" cy="715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100"/>
              <a:t>Kerberos</a:t>
            </a:r>
            <a:endParaRPr sz="11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1000"/>
                                        <p:tgtEl>
                                          <p:spTgt spid="226"/>
                                        </p:tgtEl>
                                      </p:cBhvr>
                                    </p:animEffect>
                                  </p:childTnLst>
                                </p:cTn>
                              </p:par>
                              <p:par>
                                <p:cTn id="13" presetID="10" presetClass="entr" presetSubtype="0" fill="hold" nodeType="withEffect">
                                  <p:stCondLst>
                                    <p:cond delay="0"/>
                                  </p:stCondLst>
                                  <p:childTnLst>
                                    <p:set>
                                      <p:cBhvr>
                                        <p:cTn id="14" dur="1" fill="hold">
                                          <p:stCondLst>
                                            <p:cond delay="0"/>
                                          </p:stCondLst>
                                        </p:cTn>
                                        <p:tgtEl>
                                          <p:spTgt spid="227"/>
                                        </p:tgtEl>
                                        <p:attrNameLst>
                                          <p:attrName>style.visibility</p:attrName>
                                        </p:attrNameLst>
                                      </p:cBhvr>
                                      <p:to>
                                        <p:strVal val="visible"/>
                                      </p:to>
                                    </p:set>
                                    <p:animEffect transition="in" filter="fade">
                                      <p:cBhvr>
                                        <p:cTn id="15" dur="1000"/>
                                        <p:tgtEl>
                                          <p:spTgt spid="227"/>
                                        </p:tgtEl>
                                      </p:cBhvr>
                                    </p:animEffect>
                                  </p:childTnLst>
                                </p:cTn>
                              </p:par>
                              <p:par>
                                <p:cTn id="16" presetID="10" presetClass="entr" presetSubtype="0" fill="hold" nodeType="withEffect">
                                  <p:stCondLst>
                                    <p:cond delay="0"/>
                                  </p:stCondLst>
                                  <p:childTnLst>
                                    <p:set>
                                      <p:cBhvr>
                                        <p:cTn id="17" dur="1" fill="hold">
                                          <p:stCondLst>
                                            <p:cond delay="0"/>
                                          </p:stCondLst>
                                        </p:cTn>
                                        <p:tgtEl>
                                          <p:spTgt spid="228"/>
                                        </p:tgtEl>
                                        <p:attrNameLst>
                                          <p:attrName>style.visibility</p:attrName>
                                        </p:attrNameLst>
                                      </p:cBhvr>
                                      <p:to>
                                        <p:strVal val="visible"/>
                                      </p:to>
                                    </p:set>
                                    <p:animEffect transition="in" filter="fade">
                                      <p:cBhvr>
                                        <p:cTn id="18" dur="1000"/>
                                        <p:tgtEl>
                                          <p:spTgt spid="228"/>
                                        </p:tgtEl>
                                      </p:cBhvr>
                                    </p:animEffect>
                                  </p:childTnLst>
                                </p:cTn>
                              </p:par>
                              <p:par>
                                <p:cTn id="19" presetID="10" presetClass="entr" presetSubtype="0" fill="hold" nodeType="withEffect">
                                  <p:stCondLst>
                                    <p:cond delay="0"/>
                                  </p:stCondLst>
                                  <p:childTnLst>
                                    <p:set>
                                      <p:cBhvr>
                                        <p:cTn id="20" dur="1" fill="hold">
                                          <p:stCondLst>
                                            <p:cond delay="0"/>
                                          </p:stCondLst>
                                        </p:cTn>
                                        <p:tgtEl>
                                          <p:spTgt spid="229"/>
                                        </p:tgtEl>
                                        <p:attrNameLst>
                                          <p:attrName>style.visibility</p:attrName>
                                        </p:attrNameLst>
                                      </p:cBhvr>
                                      <p:to>
                                        <p:strVal val="visible"/>
                                      </p:to>
                                    </p:set>
                                    <p:animEffect transition="in" filter="fade">
                                      <p:cBhvr>
                                        <p:cTn id="21" dur="1000"/>
                                        <p:tgtEl>
                                          <p:spTgt spid="229"/>
                                        </p:tgtEl>
                                      </p:cBhvr>
                                    </p:animEffect>
                                  </p:childTnLst>
                                </p:cTn>
                              </p:par>
                              <p:par>
                                <p:cTn id="22" presetID="10" presetClass="entr" presetSubtype="0" fill="hold" nodeType="with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fade">
                                      <p:cBhvr>
                                        <p:cTn id="24" dur="1000"/>
                                        <p:tgtEl>
                                          <p:spTgt spid="230"/>
                                        </p:tgtEl>
                                      </p:cBhvr>
                                    </p:animEffect>
                                  </p:childTnLst>
                                </p:cTn>
                              </p:par>
                              <p:par>
                                <p:cTn id="25" presetID="10" presetClass="entr" presetSubtype="0" fill="hold" nodeType="withEffect">
                                  <p:stCondLst>
                                    <p:cond delay="0"/>
                                  </p:stCondLst>
                                  <p:childTnLst>
                                    <p:set>
                                      <p:cBhvr>
                                        <p:cTn id="26" dur="1" fill="hold">
                                          <p:stCondLst>
                                            <p:cond delay="0"/>
                                          </p:stCondLst>
                                        </p:cTn>
                                        <p:tgtEl>
                                          <p:spTgt spid="231"/>
                                        </p:tgtEl>
                                        <p:attrNameLst>
                                          <p:attrName>style.visibility</p:attrName>
                                        </p:attrNameLst>
                                      </p:cBhvr>
                                      <p:to>
                                        <p:strVal val="visible"/>
                                      </p:to>
                                    </p:set>
                                    <p:animEffect transition="in" filter="fade">
                                      <p:cBhvr>
                                        <p:cTn id="27" dur="1000"/>
                                        <p:tgtEl>
                                          <p:spTgt spid="231"/>
                                        </p:tgtEl>
                                      </p:cBhvr>
                                    </p:animEffect>
                                  </p:childTnLst>
                                </p:cTn>
                              </p:par>
                              <p:par>
                                <p:cTn id="28" presetID="10" presetClass="entr" presetSubtype="0" fill="hold" nodeType="withEffect">
                                  <p:stCondLst>
                                    <p:cond delay="0"/>
                                  </p:stCondLst>
                                  <p:childTnLst>
                                    <p:set>
                                      <p:cBhvr>
                                        <p:cTn id="29" dur="1" fill="hold">
                                          <p:stCondLst>
                                            <p:cond delay="0"/>
                                          </p:stCondLst>
                                        </p:cTn>
                                        <p:tgtEl>
                                          <p:spTgt spid="232"/>
                                        </p:tgtEl>
                                        <p:attrNameLst>
                                          <p:attrName>style.visibility</p:attrName>
                                        </p:attrNameLst>
                                      </p:cBhvr>
                                      <p:to>
                                        <p:strVal val="visible"/>
                                      </p:to>
                                    </p:set>
                                    <p:animEffect transition="in" filter="fade">
                                      <p:cBhvr>
                                        <p:cTn id="30" dur="1000"/>
                                        <p:tgtEl>
                                          <p:spTgt spid="232"/>
                                        </p:tgtEl>
                                      </p:cBhvr>
                                    </p:animEffect>
                                  </p:childTnLst>
                                </p:cTn>
                              </p:par>
                              <p:par>
                                <p:cTn id="31" presetID="10" presetClass="entr" presetSubtype="0" fill="hold" nodeType="withEffect">
                                  <p:stCondLst>
                                    <p:cond delay="0"/>
                                  </p:stCondLst>
                                  <p:childTnLst>
                                    <p:set>
                                      <p:cBhvr>
                                        <p:cTn id="32" dur="1" fill="hold">
                                          <p:stCondLst>
                                            <p:cond delay="0"/>
                                          </p:stCondLst>
                                        </p:cTn>
                                        <p:tgtEl>
                                          <p:spTgt spid="233"/>
                                        </p:tgtEl>
                                        <p:attrNameLst>
                                          <p:attrName>style.visibility</p:attrName>
                                        </p:attrNameLst>
                                      </p:cBhvr>
                                      <p:to>
                                        <p:strVal val="visible"/>
                                      </p:to>
                                    </p:set>
                                    <p:animEffect transition="in" filter="fade">
                                      <p:cBhvr>
                                        <p:cTn id="33" dur="1000"/>
                                        <p:tgtEl>
                                          <p:spTgt spid="233"/>
                                        </p:tgtEl>
                                      </p:cBhvr>
                                    </p:animEffect>
                                  </p:childTnLst>
                                </p:cTn>
                              </p:par>
                              <p:par>
                                <p:cTn id="34" presetID="10" presetClass="entr" presetSubtype="0" fill="hold" nodeType="withEffect">
                                  <p:stCondLst>
                                    <p:cond delay="0"/>
                                  </p:stCondLst>
                                  <p:childTnLst>
                                    <p:set>
                                      <p:cBhvr>
                                        <p:cTn id="35" dur="1" fill="hold">
                                          <p:stCondLst>
                                            <p:cond delay="0"/>
                                          </p:stCondLst>
                                        </p:cTn>
                                        <p:tgtEl>
                                          <p:spTgt spid="234"/>
                                        </p:tgtEl>
                                        <p:attrNameLst>
                                          <p:attrName>style.visibility</p:attrName>
                                        </p:attrNameLst>
                                      </p:cBhvr>
                                      <p:to>
                                        <p:strVal val="visible"/>
                                      </p:to>
                                    </p:set>
                                    <p:animEffect transition="in" filter="fade">
                                      <p:cBhvr>
                                        <p:cTn id="36" dur="1000"/>
                                        <p:tgtEl>
                                          <p:spTgt spid="234"/>
                                        </p:tgtEl>
                                      </p:cBhvr>
                                    </p:animEffect>
                                  </p:childTnLst>
                                </p:cTn>
                              </p:par>
                              <p:par>
                                <p:cTn id="37" presetID="10" presetClass="entr" presetSubtype="0" fill="hold" nodeType="withEffect">
                                  <p:stCondLst>
                                    <p:cond delay="0"/>
                                  </p:stCondLst>
                                  <p:childTnLst>
                                    <p:set>
                                      <p:cBhvr>
                                        <p:cTn id="38" dur="1" fill="hold">
                                          <p:stCondLst>
                                            <p:cond delay="0"/>
                                          </p:stCondLst>
                                        </p:cTn>
                                        <p:tgtEl>
                                          <p:spTgt spid="235"/>
                                        </p:tgtEl>
                                        <p:attrNameLst>
                                          <p:attrName>style.visibility</p:attrName>
                                        </p:attrNameLst>
                                      </p:cBhvr>
                                      <p:to>
                                        <p:strVal val="visible"/>
                                      </p:to>
                                    </p:set>
                                    <p:animEffect transition="in" filter="fade">
                                      <p:cBhvr>
                                        <p:cTn id="39" dur="1000"/>
                                        <p:tgtEl>
                                          <p:spTgt spid="235"/>
                                        </p:tgtEl>
                                      </p:cBhvr>
                                    </p:animEffect>
                                  </p:childTnLst>
                                </p:cTn>
                              </p:par>
                              <p:par>
                                <p:cTn id="40" presetID="10" presetClass="entr" presetSubtype="0" fill="hold" nodeType="withEffect">
                                  <p:stCondLst>
                                    <p:cond delay="0"/>
                                  </p:stCondLst>
                                  <p:childTnLst>
                                    <p:set>
                                      <p:cBhvr>
                                        <p:cTn id="41" dur="1" fill="hold">
                                          <p:stCondLst>
                                            <p:cond delay="0"/>
                                          </p:stCondLst>
                                        </p:cTn>
                                        <p:tgtEl>
                                          <p:spTgt spid="236"/>
                                        </p:tgtEl>
                                        <p:attrNameLst>
                                          <p:attrName>style.visibility</p:attrName>
                                        </p:attrNameLst>
                                      </p:cBhvr>
                                      <p:to>
                                        <p:strVal val="visible"/>
                                      </p:to>
                                    </p:set>
                                    <p:animEffect transition="in" filter="fade">
                                      <p:cBhvr>
                                        <p:cTn id="42" dur="1000"/>
                                        <p:tgtEl>
                                          <p:spTgt spid="236"/>
                                        </p:tgtEl>
                                      </p:cBhvr>
                                    </p:animEffect>
                                  </p:childTnLst>
                                </p:cTn>
                              </p:par>
                              <p:par>
                                <p:cTn id="43" presetID="10" presetClass="entr" presetSubtype="0" fill="hold" nodeType="withEffect">
                                  <p:stCondLst>
                                    <p:cond delay="0"/>
                                  </p:stCondLst>
                                  <p:childTnLst>
                                    <p:set>
                                      <p:cBhvr>
                                        <p:cTn id="44" dur="1" fill="hold">
                                          <p:stCondLst>
                                            <p:cond delay="0"/>
                                          </p:stCondLst>
                                        </p:cTn>
                                        <p:tgtEl>
                                          <p:spTgt spid="237"/>
                                        </p:tgtEl>
                                        <p:attrNameLst>
                                          <p:attrName>style.visibility</p:attrName>
                                        </p:attrNameLst>
                                      </p:cBhvr>
                                      <p:to>
                                        <p:strVal val="visible"/>
                                      </p:to>
                                    </p:set>
                                    <p:animEffect transition="in" filter="fade">
                                      <p:cBhvr>
                                        <p:cTn id="45" dur="1000"/>
                                        <p:tgtEl>
                                          <p:spTgt spid="237"/>
                                        </p:tgtEl>
                                      </p:cBhvr>
                                    </p:animEffect>
                                  </p:childTnLst>
                                </p:cTn>
                              </p:par>
                              <p:par>
                                <p:cTn id="46" presetID="10" presetClass="entr" presetSubtype="0" fill="hold" nodeType="withEffect">
                                  <p:stCondLst>
                                    <p:cond delay="0"/>
                                  </p:stCondLst>
                                  <p:childTnLst>
                                    <p:set>
                                      <p:cBhvr>
                                        <p:cTn id="47" dur="1" fill="hold">
                                          <p:stCondLst>
                                            <p:cond delay="0"/>
                                          </p:stCondLst>
                                        </p:cTn>
                                        <p:tgtEl>
                                          <p:spTgt spid="238"/>
                                        </p:tgtEl>
                                        <p:attrNameLst>
                                          <p:attrName>style.visibility</p:attrName>
                                        </p:attrNameLst>
                                      </p:cBhvr>
                                      <p:to>
                                        <p:strVal val="visible"/>
                                      </p:to>
                                    </p:set>
                                    <p:animEffect transition="in" filter="fade">
                                      <p:cBhvr>
                                        <p:cTn id="48" dur="1000"/>
                                        <p:tgtEl>
                                          <p:spTgt spid="238"/>
                                        </p:tgtEl>
                                      </p:cBhvr>
                                    </p:animEffect>
                                  </p:childTnLst>
                                </p:cTn>
                              </p:par>
                              <p:par>
                                <p:cTn id="49" presetID="10" presetClass="entr" presetSubtype="0" fill="hold" nodeType="withEffect">
                                  <p:stCondLst>
                                    <p:cond delay="0"/>
                                  </p:stCondLst>
                                  <p:childTnLst>
                                    <p:set>
                                      <p:cBhvr>
                                        <p:cTn id="50" dur="1" fill="hold">
                                          <p:stCondLst>
                                            <p:cond delay="0"/>
                                          </p:stCondLst>
                                        </p:cTn>
                                        <p:tgtEl>
                                          <p:spTgt spid="239"/>
                                        </p:tgtEl>
                                        <p:attrNameLst>
                                          <p:attrName>style.visibility</p:attrName>
                                        </p:attrNameLst>
                                      </p:cBhvr>
                                      <p:to>
                                        <p:strVal val="visible"/>
                                      </p:to>
                                    </p:set>
                                    <p:animEffect transition="in" filter="fade">
                                      <p:cBhvr>
                                        <p:cTn id="51" dur="1000"/>
                                        <p:tgtEl>
                                          <p:spTgt spid="239"/>
                                        </p:tgtEl>
                                      </p:cBhvr>
                                    </p:animEffect>
                                  </p:childTnLst>
                                </p:cTn>
                              </p:par>
                              <p:par>
                                <p:cTn id="52" presetID="10" presetClass="entr" presetSubtype="0" fill="hold" nodeType="withEffect">
                                  <p:stCondLst>
                                    <p:cond delay="0"/>
                                  </p:stCondLst>
                                  <p:childTnLst>
                                    <p:set>
                                      <p:cBhvr>
                                        <p:cTn id="53" dur="1" fill="hold">
                                          <p:stCondLst>
                                            <p:cond delay="0"/>
                                          </p:stCondLst>
                                        </p:cTn>
                                        <p:tgtEl>
                                          <p:spTgt spid="240"/>
                                        </p:tgtEl>
                                        <p:attrNameLst>
                                          <p:attrName>style.visibility</p:attrName>
                                        </p:attrNameLst>
                                      </p:cBhvr>
                                      <p:to>
                                        <p:strVal val="visible"/>
                                      </p:to>
                                    </p:set>
                                    <p:animEffect transition="in" filter="fade">
                                      <p:cBhvr>
                                        <p:cTn id="54" dur="1000"/>
                                        <p:tgtEl>
                                          <p:spTgt spid="240"/>
                                        </p:tgtEl>
                                      </p:cBhvr>
                                    </p:animEffect>
                                  </p:childTnLst>
                                </p:cTn>
                              </p:par>
                              <p:par>
                                <p:cTn id="55" presetID="10" presetClass="entr" presetSubtype="0" fill="hold" nodeType="withEffect">
                                  <p:stCondLst>
                                    <p:cond delay="0"/>
                                  </p:stCondLst>
                                  <p:childTnLst>
                                    <p:set>
                                      <p:cBhvr>
                                        <p:cTn id="56" dur="1" fill="hold">
                                          <p:stCondLst>
                                            <p:cond delay="0"/>
                                          </p:stCondLst>
                                        </p:cTn>
                                        <p:tgtEl>
                                          <p:spTgt spid="241"/>
                                        </p:tgtEl>
                                        <p:attrNameLst>
                                          <p:attrName>style.visibility</p:attrName>
                                        </p:attrNameLst>
                                      </p:cBhvr>
                                      <p:to>
                                        <p:strVal val="visible"/>
                                      </p:to>
                                    </p:set>
                                    <p:animEffect transition="in" filter="fade">
                                      <p:cBhvr>
                                        <p:cTn id="57" dur="1000"/>
                                        <p:tgtEl>
                                          <p:spTgt spid="241"/>
                                        </p:tgtEl>
                                      </p:cBhvr>
                                    </p:animEffect>
                                  </p:childTnLst>
                                </p:cTn>
                              </p:par>
                              <p:par>
                                <p:cTn id="58" presetID="10" presetClass="entr" presetSubtype="0" fill="hold" nodeType="with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1000"/>
                                        <p:tgtEl>
                                          <p:spTgt spid="242"/>
                                        </p:tgtEl>
                                      </p:cBhvr>
                                    </p:animEffect>
                                  </p:childTnLst>
                                </p:cTn>
                              </p:par>
                              <p:par>
                                <p:cTn id="61" presetID="10" presetClass="entr" presetSubtype="0" fill="hold" nodeType="withEffect">
                                  <p:stCondLst>
                                    <p:cond delay="0"/>
                                  </p:stCondLst>
                                  <p:childTnLst>
                                    <p:set>
                                      <p:cBhvr>
                                        <p:cTn id="62" dur="1" fill="hold">
                                          <p:stCondLst>
                                            <p:cond delay="0"/>
                                          </p:stCondLst>
                                        </p:cTn>
                                        <p:tgtEl>
                                          <p:spTgt spid="243"/>
                                        </p:tgtEl>
                                        <p:attrNameLst>
                                          <p:attrName>style.visibility</p:attrName>
                                        </p:attrNameLst>
                                      </p:cBhvr>
                                      <p:to>
                                        <p:strVal val="visible"/>
                                      </p:to>
                                    </p:set>
                                    <p:animEffect transition="in" filter="fade">
                                      <p:cBhvr>
                                        <p:cTn id="63" dur="1000"/>
                                        <p:tgtEl>
                                          <p:spTgt spid="243"/>
                                        </p:tgtEl>
                                      </p:cBhvr>
                                    </p:animEffect>
                                  </p:childTnLst>
                                </p:cTn>
                              </p:par>
                              <p:par>
                                <p:cTn id="64" presetID="10" presetClass="entr" presetSubtype="0" fill="hold" nodeType="withEffect">
                                  <p:stCondLst>
                                    <p:cond delay="0"/>
                                  </p:stCondLst>
                                  <p:childTnLst>
                                    <p:set>
                                      <p:cBhvr>
                                        <p:cTn id="65" dur="1" fill="hold">
                                          <p:stCondLst>
                                            <p:cond delay="0"/>
                                          </p:stCondLst>
                                        </p:cTn>
                                        <p:tgtEl>
                                          <p:spTgt spid="276"/>
                                        </p:tgtEl>
                                        <p:attrNameLst>
                                          <p:attrName>style.visibility</p:attrName>
                                        </p:attrNameLst>
                                      </p:cBhvr>
                                      <p:to>
                                        <p:strVal val="visible"/>
                                      </p:to>
                                    </p:set>
                                    <p:animEffect transition="in" filter="fade">
                                      <p:cBhvr>
                                        <p:cTn id="66" dur="1000"/>
                                        <p:tgtEl>
                                          <p:spTgt spid="276"/>
                                        </p:tgtEl>
                                      </p:cBhvr>
                                    </p:animEffect>
                                  </p:childTnLst>
                                </p:cTn>
                              </p:par>
                              <p:par>
                                <p:cTn id="67" presetID="10" presetClass="entr" presetSubtype="0" fill="hold" nodeType="withEffect">
                                  <p:stCondLst>
                                    <p:cond delay="0"/>
                                  </p:stCondLst>
                                  <p:childTnLst>
                                    <p:set>
                                      <p:cBhvr>
                                        <p:cTn id="68" dur="1" fill="hold">
                                          <p:stCondLst>
                                            <p:cond delay="0"/>
                                          </p:stCondLst>
                                        </p:cTn>
                                        <p:tgtEl>
                                          <p:spTgt spid="244"/>
                                        </p:tgtEl>
                                        <p:attrNameLst>
                                          <p:attrName>style.visibility</p:attrName>
                                        </p:attrNameLst>
                                      </p:cBhvr>
                                      <p:to>
                                        <p:strVal val="visible"/>
                                      </p:to>
                                    </p:set>
                                    <p:animEffect transition="in" filter="fade">
                                      <p:cBhvr>
                                        <p:cTn id="69" dur="1000"/>
                                        <p:tgtEl>
                                          <p:spTgt spid="244"/>
                                        </p:tgtEl>
                                      </p:cBhvr>
                                    </p:animEffect>
                                  </p:childTnLst>
                                </p:cTn>
                              </p:par>
                              <p:par>
                                <p:cTn id="70" presetID="10" presetClass="entr" presetSubtype="0" fill="hold" nodeType="withEffect">
                                  <p:stCondLst>
                                    <p:cond delay="0"/>
                                  </p:stCondLst>
                                  <p:childTnLst>
                                    <p:set>
                                      <p:cBhvr>
                                        <p:cTn id="71" dur="1" fill="hold">
                                          <p:stCondLst>
                                            <p:cond delay="0"/>
                                          </p:stCondLst>
                                        </p:cTn>
                                        <p:tgtEl>
                                          <p:spTgt spid="245"/>
                                        </p:tgtEl>
                                        <p:attrNameLst>
                                          <p:attrName>style.visibility</p:attrName>
                                        </p:attrNameLst>
                                      </p:cBhvr>
                                      <p:to>
                                        <p:strVal val="visible"/>
                                      </p:to>
                                    </p:set>
                                    <p:animEffect transition="in" filter="fade">
                                      <p:cBhvr>
                                        <p:cTn id="72" dur="1000"/>
                                        <p:tgtEl>
                                          <p:spTgt spid="245"/>
                                        </p:tgtEl>
                                      </p:cBhvr>
                                    </p:animEffect>
                                  </p:childTnLst>
                                </p:cTn>
                              </p:par>
                              <p:par>
                                <p:cTn id="73" presetID="10" presetClass="entr" presetSubtype="0" fill="hold" nodeType="withEffect">
                                  <p:stCondLst>
                                    <p:cond delay="0"/>
                                  </p:stCondLst>
                                  <p:childTnLst>
                                    <p:set>
                                      <p:cBhvr>
                                        <p:cTn id="74" dur="1" fill="hold">
                                          <p:stCondLst>
                                            <p:cond delay="0"/>
                                          </p:stCondLst>
                                        </p:cTn>
                                        <p:tgtEl>
                                          <p:spTgt spid="246"/>
                                        </p:tgtEl>
                                        <p:attrNameLst>
                                          <p:attrName>style.visibility</p:attrName>
                                        </p:attrNameLst>
                                      </p:cBhvr>
                                      <p:to>
                                        <p:strVal val="visible"/>
                                      </p:to>
                                    </p:set>
                                    <p:animEffect transition="in" filter="fade">
                                      <p:cBhvr>
                                        <p:cTn id="75" dur="1000"/>
                                        <p:tgtEl>
                                          <p:spTgt spid="246"/>
                                        </p:tgtEl>
                                      </p:cBhvr>
                                    </p:animEffect>
                                  </p:childTnLst>
                                </p:cTn>
                              </p:par>
                              <p:par>
                                <p:cTn id="76" presetID="10" presetClass="entr" presetSubtype="0" fill="hold" nodeType="withEffect">
                                  <p:stCondLst>
                                    <p:cond delay="0"/>
                                  </p:stCondLst>
                                  <p:childTnLst>
                                    <p:set>
                                      <p:cBhvr>
                                        <p:cTn id="77" dur="1" fill="hold">
                                          <p:stCondLst>
                                            <p:cond delay="0"/>
                                          </p:stCondLst>
                                        </p:cTn>
                                        <p:tgtEl>
                                          <p:spTgt spid="247"/>
                                        </p:tgtEl>
                                        <p:attrNameLst>
                                          <p:attrName>style.visibility</p:attrName>
                                        </p:attrNameLst>
                                      </p:cBhvr>
                                      <p:to>
                                        <p:strVal val="visible"/>
                                      </p:to>
                                    </p:set>
                                    <p:animEffect transition="in" filter="fade">
                                      <p:cBhvr>
                                        <p:cTn id="78" dur="1000"/>
                                        <p:tgtEl>
                                          <p:spTgt spid="247"/>
                                        </p:tgtEl>
                                      </p:cBhvr>
                                    </p:animEffect>
                                  </p:childTnLst>
                                </p:cTn>
                              </p:par>
                              <p:par>
                                <p:cTn id="79" presetID="10" presetClass="entr" presetSubtype="0" fill="hold" nodeType="withEffect">
                                  <p:stCondLst>
                                    <p:cond delay="0"/>
                                  </p:stCondLst>
                                  <p:childTnLst>
                                    <p:set>
                                      <p:cBhvr>
                                        <p:cTn id="80" dur="1" fill="hold">
                                          <p:stCondLst>
                                            <p:cond delay="0"/>
                                          </p:stCondLst>
                                        </p:cTn>
                                        <p:tgtEl>
                                          <p:spTgt spid="248"/>
                                        </p:tgtEl>
                                        <p:attrNameLst>
                                          <p:attrName>style.visibility</p:attrName>
                                        </p:attrNameLst>
                                      </p:cBhvr>
                                      <p:to>
                                        <p:strVal val="visible"/>
                                      </p:to>
                                    </p:set>
                                    <p:animEffect transition="in" filter="fade">
                                      <p:cBhvr>
                                        <p:cTn id="81" dur="1000"/>
                                        <p:tgtEl>
                                          <p:spTgt spid="248"/>
                                        </p:tgtEl>
                                      </p:cBhvr>
                                    </p:animEffect>
                                  </p:childTnLst>
                                </p:cTn>
                              </p:par>
                              <p:par>
                                <p:cTn id="82" presetID="10" presetClass="entr" presetSubtype="0" fill="hold" nodeType="withEffect">
                                  <p:stCondLst>
                                    <p:cond delay="0"/>
                                  </p:stCondLst>
                                  <p:childTnLst>
                                    <p:set>
                                      <p:cBhvr>
                                        <p:cTn id="83" dur="1" fill="hold">
                                          <p:stCondLst>
                                            <p:cond delay="0"/>
                                          </p:stCondLst>
                                        </p:cTn>
                                        <p:tgtEl>
                                          <p:spTgt spid="249"/>
                                        </p:tgtEl>
                                        <p:attrNameLst>
                                          <p:attrName>style.visibility</p:attrName>
                                        </p:attrNameLst>
                                      </p:cBhvr>
                                      <p:to>
                                        <p:strVal val="visible"/>
                                      </p:to>
                                    </p:set>
                                    <p:animEffect transition="in" filter="fade">
                                      <p:cBhvr>
                                        <p:cTn id="84" dur="1000"/>
                                        <p:tgtEl>
                                          <p:spTgt spid="249"/>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1000"/>
                                          </p:stCondLst>
                                        </p:cTn>
                                        <p:tgtEl>
                                          <p:spTgt spid="22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1000"/>
                                          </p:stCondLst>
                                        </p:cTn>
                                        <p:tgtEl>
                                          <p:spTgt spid="22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1000"/>
                                          </p:stCondLst>
                                        </p:cTn>
                                        <p:tgtEl>
                                          <p:spTgt spid="22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1000"/>
                                          </p:stCondLst>
                                        </p:cTn>
                                        <p:tgtEl>
                                          <p:spTgt spid="22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1000"/>
                                          </p:stCondLst>
                                        </p:cTn>
                                        <p:tgtEl>
                                          <p:spTgt spid="23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1000"/>
                                          </p:stCondLst>
                                        </p:cTn>
                                        <p:tgtEl>
                                          <p:spTgt spid="231"/>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1000"/>
                                          </p:stCondLst>
                                        </p:cTn>
                                        <p:tgtEl>
                                          <p:spTgt spid="232"/>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1000"/>
                                          </p:stCondLst>
                                        </p:cTn>
                                        <p:tgtEl>
                                          <p:spTgt spid="233"/>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1000"/>
                                          </p:stCondLst>
                                        </p:cTn>
                                        <p:tgtEl>
                                          <p:spTgt spid="234"/>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1000"/>
                                          </p:stCondLst>
                                        </p:cTn>
                                        <p:tgtEl>
                                          <p:spTgt spid="235"/>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1000"/>
                                          </p:stCondLst>
                                        </p:cTn>
                                        <p:tgtEl>
                                          <p:spTgt spid="236"/>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1000"/>
                                          </p:stCondLst>
                                        </p:cTn>
                                        <p:tgtEl>
                                          <p:spTgt spid="237"/>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1000"/>
                                          </p:stCondLst>
                                        </p:cTn>
                                        <p:tgtEl>
                                          <p:spTgt spid="238"/>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1000"/>
                                          </p:stCondLst>
                                        </p:cTn>
                                        <p:tgtEl>
                                          <p:spTgt spid="239"/>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1000"/>
                                          </p:stCondLst>
                                        </p:cTn>
                                        <p:tgtEl>
                                          <p:spTgt spid="240"/>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1000"/>
                                          </p:stCondLst>
                                        </p:cTn>
                                        <p:tgtEl>
                                          <p:spTgt spid="241"/>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1000"/>
                                          </p:stCondLst>
                                        </p:cTn>
                                        <p:tgtEl>
                                          <p:spTgt spid="242"/>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1000"/>
                                          </p:stCondLst>
                                        </p:cTn>
                                        <p:tgtEl>
                                          <p:spTgt spid="243"/>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1000"/>
                                          </p:stCondLst>
                                        </p:cTn>
                                        <p:tgtEl>
                                          <p:spTgt spid="276"/>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1000"/>
                                          </p:stCondLst>
                                        </p:cTn>
                                        <p:tgtEl>
                                          <p:spTgt spid="244"/>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1000"/>
                                          </p:stCondLst>
                                        </p:cTn>
                                        <p:tgtEl>
                                          <p:spTgt spid="245"/>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1000"/>
                                          </p:stCondLst>
                                        </p:cTn>
                                        <p:tgtEl>
                                          <p:spTgt spid="246"/>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1000"/>
                                          </p:stCondLst>
                                        </p:cTn>
                                        <p:tgtEl>
                                          <p:spTgt spid="247"/>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1000"/>
                                          </p:stCondLst>
                                        </p:cTn>
                                        <p:tgtEl>
                                          <p:spTgt spid="248"/>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1000"/>
                                          </p:stCondLst>
                                        </p:cTn>
                                        <p:tgtEl>
                                          <p:spTgt spid="24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251"/>
                                        </p:tgtEl>
                                        <p:attrNameLst>
                                          <p:attrName>style.visibility</p:attrName>
                                        </p:attrNameLst>
                                      </p:cBhvr>
                                      <p:to>
                                        <p:strVal val="visible"/>
                                      </p:to>
                                    </p:set>
                                    <p:animEffect transition="in" filter="fade">
                                      <p:cBhvr>
                                        <p:cTn id="141" dur="3400"/>
                                        <p:tgtEl>
                                          <p:spTgt spid="251"/>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252"/>
                                        </p:tgtEl>
                                        <p:attrNameLst>
                                          <p:attrName>style.visibility</p:attrName>
                                        </p:attrNameLst>
                                      </p:cBhvr>
                                      <p:to>
                                        <p:strVal val="visible"/>
                                      </p:to>
                                    </p:set>
                                    <p:animEffect transition="in" filter="fade">
                                      <p:cBhvr>
                                        <p:cTn id="146" dur="1000"/>
                                        <p:tgtEl>
                                          <p:spTgt spid="252"/>
                                        </p:tgtEl>
                                      </p:cBhvr>
                                    </p:animEffect>
                                  </p:childTnLst>
                                </p:cTn>
                              </p:par>
                              <p:par>
                                <p:cTn id="147" presetID="10" presetClass="entr" presetSubtype="0" fill="hold" nodeType="withEffect">
                                  <p:stCondLst>
                                    <p:cond delay="0"/>
                                  </p:stCondLst>
                                  <p:childTnLst>
                                    <p:set>
                                      <p:cBhvr>
                                        <p:cTn id="148" dur="1" fill="hold">
                                          <p:stCondLst>
                                            <p:cond delay="0"/>
                                          </p:stCondLst>
                                        </p:cTn>
                                        <p:tgtEl>
                                          <p:spTgt spid="253"/>
                                        </p:tgtEl>
                                        <p:attrNameLst>
                                          <p:attrName>style.visibility</p:attrName>
                                        </p:attrNameLst>
                                      </p:cBhvr>
                                      <p:to>
                                        <p:strVal val="visible"/>
                                      </p:to>
                                    </p:set>
                                    <p:animEffect transition="in" filter="fade">
                                      <p:cBhvr>
                                        <p:cTn id="149" dur="1000"/>
                                        <p:tgtEl>
                                          <p:spTgt spid="253"/>
                                        </p:tgtEl>
                                      </p:cBhvr>
                                    </p:animEffect>
                                  </p:childTnLst>
                                </p:cTn>
                              </p:par>
                              <p:par>
                                <p:cTn id="150" presetID="10" presetClass="entr" presetSubtype="0" fill="hold" nodeType="withEffect">
                                  <p:stCondLst>
                                    <p:cond delay="0"/>
                                  </p:stCondLst>
                                  <p:childTnLst>
                                    <p:set>
                                      <p:cBhvr>
                                        <p:cTn id="151" dur="1" fill="hold">
                                          <p:stCondLst>
                                            <p:cond delay="0"/>
                                          </p:stCondLst>
                                        </p:cTn>
                                        <p:tgtEl>
                                          <p:spTgt spid="254"/>
                                        </p:tgtEl>
                                        <p:attrNameLst>
                                          <p:attrName>style.visibility</p:attrName>
                                        </p:attrNameLst>
                                      </p:cBhvr>
                                      <p:to>
                                        <p:strVal val="visible"/>
                                      </p:to>
                                    </p:set>
                                    <p:animEffect transition="in" filter="fade">
                                      <p:cBhvr>
                                        <p:cTn id="152" dur="1000"/>
                                        <p:tgtEl>
                                          <p:spTgt spid="254"/>
                                        </p:tgtEl>
                                      </p:cBhvr>
                                    </p:animEffect>
                                  </p:childTnLst>
                                </p:cTn>
                              </p:par>
                              <p:par>
                                <p:cTn id="153" presetID="10" presetClass="entr" presetSubtype="0" fill="hold" nodeType="withEffect">
                                  <p:stCondLst>
                                    <p:cond delay="0"/>
                                  </p:stCondLst>
                                  <p:childTnLst>
                                    <p:set>
                                      <p:cBhvr>
                                        <p:cTn id="154" dur="1" fill="hold">
                                          <p:stCondLst>
                                            <p:cond delay="0"/>
                                          </p:stCondLst>
                                        </p:cTn>
                                        <p:tgtEl>
                                          <p:spTgt spid="255"/>
                                        </p:tgtEl>
                                        <p:attrNameLst>
                                          <p:attrName>style.visibility</p:attrName>
                                        </p:attrNameLst>
                                      </p:cBhvr>
                                      <p:to>
                                        <p:strVal val="visible"/>
                                      </p:to>
                                    </p:set>
                                    <p:animEffect transition="in" filter="fade">
                                      <p:cBhvr>
                                        <p:cTn id="155" dur="1000"/>
                                        <p:tgtEl>
                                          <p:spTgt spid="255"/>
                                        </p:tgtEl>
                                      </p:cBhvr>
                                    </p:animEffect>
                                  </p:childTnLst>
                                </p:cTn>
                              </p:par>
                              <p:par>
                                <p:cTn id="156" presetID="10" presetClass="entr" presetSubtype="0" fill="hold" nodeType="withEffect">
                                  <p:stCondLst>
                                    <p:cond delay="0"/>
                                  </p:stCondLst>
                                  <p:childTnLst>
                                    <p:set>
                                      <p:cBhvr>
                                        <p:cTn id="157" dur="1" fill="hold">
                                          <p:stCondLst>
                                            <p:cond delay="0"/>
                                          </p:stCondLst>
                                        </p:cTn>
                                        <p:tgtEl>
                                          <p:spTgt spid="256"/>
                                        </p:tgtEl>
                                        <p:attrNameLst>
                                          <p:attrName>style.visibility</p:attrName>
                                        </p:attrNameLst>
                                      </p:cBhvr>
                                      <p:to>
                                        <p:strVal val="visible"/>
                                      </p:to>
                                    </p:set>
                                    <p:animEffect transition="in" filter="fade">
                                      <p:cBhvr>
                                        <p:cTn id="158" dur="700"/>
                                        <p:tgtEl>
                                          <p:spTgt spid="256"/>
                                        </p:tgtEl>
                                      </p:cBhvr>
                                    </p:animEffect>
                                  </p:childTnLst>
                                </p:cTn>
                              </p:par>
                              <p:par>
                                <p:cTn id="159" presetID="10" presetClass="entr" presetSubtype="0" fill="hold" nodeType="withEffect">
                                  <p:stCondLst>
                                    <p:cond delay="0"/>
                                  </p:stCondLst>
                                  <p:childTnLst>
                                    <p:set>
                                      <p:cBhvr>
                                        <p:cTn id="160" dur="1" fill="hold">
                                          <p:stCondLst>
                                            <p:cond delay="0"/>
                                          </p:stCondLst>
                                        </p:cTn>
                                        <p:tgtEl>
                                          <p:spTgt spid="257"/>
                                        </p:tgtEl>
                                        <p:attrNameLst>
                                          <p:attrName>style.visibility</p:attrName>
                                        </p:attrNameLst>
                                      </p:cBhvr>
                                      <p:to>
                                        <p:strVal val="visible"/>
                                      </p:to>
                                    </p:set>
                                    <p:animEffect transition="in" filter="fade">
                                      <p:cBhvr>
                                        <p:cTn id="161" dur="1000"/>
                                        <p:tgtEl>
                                          <p:spTgt spid="257"/>
                                        </p:tgtEl>
                                      </p:cBhvr>
                                    </p:animEffect>
                                  </p:childTnLst>
                                </p:cTn>
                              </p:par>
                              <p:par>
                                <p:cTn id="162" presetID="10" presetClass="entr" presetSubtype="0" fill="hold" nodeType="withEffect">
                                  <p:stCondLst>
                                    <p:cond delay="0"/>
                                  </p:stCondLst>
                                  <p:childTnLst>
                                    <p:set>
                                      <p:cBhvr>
                                        <p:cTn id="163" dur="1" fill="hold">
                                          <p:stCondLst>
                                            <p:cond delay="0"/>
                                          </p:stCondLst>
                                        </p:cTn>
                                        <p:tgtEl>
                                          <p:spTgt spid="258"/>
                                        </p:tgtEl>
                                        <p:attrNameLst>
                                          <p:attrName>style.visibility</p:attrName>
                                        </p:attrNameLst>
                                      </p:cBhvr>
                                      <p:to>
                                        <p:strVal val="visible"/>
                                      </p:to>
                                    </p:set>
                                    <p:animEffect transition="in" filter="fade">
                                      <p:cBhvr>
                                        <p:cTn id="164" dur="1000"/>
                                        <p:tgtEl>
                                          <p:spTgt spid="258"/>
                                        </p:tgtEl>
                                      </p:cBhvr>
                                    </p:animEffect>
                                  </p:childTnLst>
                                </p:cTn>
                              </p:par>
                              <p:par>
                                <p:cTn id="165" presetID="10" presetClass="entr" presetSubtype="0" fill="hold" nodeType="withEffect">
                                  <p:stCondLst>
                                    <p:cond delay="0"/>
                                  </p:stCondLst>
                                  <p:childTnLst>
                                    <p:set>
                                      <p:cBhvr>
                                        <p:cTn id="166" dur="1" fill="hold">
                                          <p:stCondLst>
                                            <p:cond delay="0"/>
                                          </p:stCondLst>
                                        </p:cTn>
                                        <p:tgtEl>
                                          <p:spTgt spid="259"/>
                                        </p:tgtEl>
                                        <p:attrNameLst>
                                          <p:attrName>style.visibility</p:attrName>
                                        </p:attrNameLst>
                                      </p:cBhvr>
                                      <p:to>
                                        <p:strVal val="visible"/>
                                      </p:to>
                                    </p:set>
                                    <p:animEffect transition="in" filter="fade">
                                      <p:cBhvr>
                                        <p:cTn id="167" dur="1000"/>
                                        <p:tgtEl>
                                          <p:spTgt spid="259"/>
                                        </p:tgtEl>
                                      </p:cBhvr>
                                    </p:animEffect>
                                  </p:childTnLst>
                                </p:cTn>
                              </p:par>
                              <p:par>
                                <p:cTn id="168" presetID="10" presetClass="entr" presetSubtype="0" fill="hold" nodeType="withEffect">
                                  <p:stCondLst>
                                    <p:cond delay="0"/>
                                  </p:stCondLst>
                                  <p:childTnLst>
                                    <p:set>
                                      <p:cBhvr>
                                        <p:cTn id="169" dur="1" fill="hold">
                                          <p:stCondLst>
                                            <p:cond delay="0"/>
                                          </p:stCondLst>
                                        </p:cTn>
                                        <p:tgtEl>
                                          <p:spTgt spid="260"/>
                                        </p:tgtEl>
                                        <p:attrNameLst>
                                          <p:attrName>style.visibility</p:attrName>
                                        </p:attrNameLst>
                                      </p:cBhvr>
                                      <p:to>
                                        <p:strVal val="visible"/>
                                      </p:to>
                                    </p:set>
                                    <p:animEffect transition="in" filter="fade">
                                      <p:cBhvr>
                                        <p:cTn id="170" dur="1000"/>
                                        <p:tgtEl>
                                          <p:spTgt spid="260"/>
                                        </p:tgtEl>
                                      </p:cBhvr>
                                    </p:animEffect>
                                  </p:childTnLst>
                                </p:cTn>
                              </p:par>
                              <p:par>
                                <p:cTn id="171" presetID="10" presetClass="entr" presetSubtype="0" fill="hold" nodeType="withEffect">
                                  <p:stCondLst>
                                    <p:cond delay="0"/>
                                  </p:stCondLst>
                                  <p:childTnLst>
                                    <p:set>
                                      <p:cBhvr>
                                        <p:cTn id="172" dur="1" fill="hold">
                                          <p:stCondLst>
                                            <p:cond delay="0"/>
                                          </p:stCondLst>
                                        </p:cTn>
                                        <p:tgtEl>
                                          <p:spTgt spid="261"/>
                                        </p:tgtEl>
                                        <p:attrNameLst>
                                          <p:attrName>style.visibility</p:attrName>
                                        </p:attrNameLst>
                                      </p:cBhvr>
                                      <p:to>
                                        <p:strVal val="visible"/>
                                      </p:to>
                                    </p:set>
                                    <p:animEffect transition="in" filter="fade">
                                      <p:cBhvr>
                                        <p:cTn id="173" dur="1000"/>
                                        <p:tgtEl>
                                          <p:spTgt spid="261"/>
                                        </p:tgtEl>
                                      </p:cBhvr>
                                    </p:animEffect>
                                  </p:childTnLst>
                                </p:cTn>
                              </p:par>
                              <p:par>
                                <p:cTn id="174" presetID="10" presetClass="entr" presetSubtype="0" fill="hold" nodeType="withEffect">
                                  <p:stCondLst>
                                    <p:cond delay="0"/>
                                  </p:stCondLst>
                                  <p:childTnLst>
                                    <p:set>
                                      <p:cBhvr>
                                        <p:cTn id="175" dur="1" fill="hold">
                                          <p:stCondLst>
                                            <p:cond delay="0"/>
                                          </p:stCondLst>
                                        </p:cTn>
                                        <p:tgtEl>
                                          <p:spTgt spid="262"/>
                                        </p:tgtEl>
                                        <p:attrNameLst>
                                          <p:attrName>style.visibility</p:attrName>
                                        </p:attrNameLst>
                                      </p:cBhvr>
                                      <p:to>
                                        <p:strVal val="visible"/>
                                      </p:to>
                                    </p:set>
                                    <p:animEffect transition="in" filter="fade">
                                      <p:cBhvr>
                                        <p:cTn id="176" dur="1000"/>
                                        <p:tgtEl>
                                          <p:spTgt spid="262"/>
                                        </p:tgtEl>
                                      </p:cBhvr>
                                    </p:animEffect>
                                  </p:childTnLst>
                                </p:cTn>
                              </p:par>
                              <p:par>
                                <p:cTn id="177" presetID="10" presetClass="entr" presetSubtype="0" fill="hold" nodeType="withEffect">
                                  <p:stCondLst>
                                    <p:cond delay="0"/>
                                  </p:stCondLst>
                                  <p:childTnLst>
                                    <p:set>
                                      <p:cBhvr>
                                        <p:cTn id="178" dur="1" fill="hold">
                                          <p:stCondLst>
                                            <p:cond delay="0"/>
                                          </p:stCondLst>
                                        </p:cTn>
                                        <p:tgtEl>
                                          <p:spTgt spid="263"/>
                                        </p:tgtEl>
                                        <p:attrNameLst>
                                          <p:attrName>style.visibility</p:attrName>
                                        </p:attrNameLst>
                                      </p:cBhvr>
                                      <p:to>
                                        <p:strVal val="visible"/>
                                      </p:to>
                                    </p:set>
                                    <p:animEffect transition="in" filter="fade">
                                      <p:cBhvr>
                                        <p:cTn id="179" dur="1000"/>
                                        <p:tgtEl>
                                          <p:spTgt spid="263"/>
                                        </p:tgtEl>
                                      </p:cBhvr>
                                    </p:animEffect>
                                  </p:childTnLst>
                                </p:cTn>
                              </p:par>
                              <p:par>
                                <p:cTn id="180" presetID="10" presetClass="entr" presetSubtype="0" fill="hold" nodeType="withEffect">
                                  <p:stCondLst>
                                    <p:cond delay="0"/>
                                  </p:stCondLst>
                                  <p:childTnLst>
                                    <p:set>
                                      <p:cBhvr>
                                        <p:cTn id="181" dur="1" fill="hold">
                                          <p:stCondLst>
                                            <p:cond delay="0"/>
                                          </p:stCondLst>
                                        </p:cTn>
                                        <p:tgtEl>
                                          <p:spTgt spid="264"/>
                                        </p:tgtEl>
                                        <p:attrNameLst>
                                          <p:attrName>style.visibility</p:attrName>
                                        </p:attrNameLst>
                                      </p:cBhvr>
                                      <p:to>
                                        <p:strVal val="visible"/>
                                      </p:to>
                                    </p:set>
                                    <p:animEffect transition="in" filter="fade">
                                      <p:cBhvr>
                                        <p:cTn id="182" dur="1000"/>
                                        <p:tgtEl>
                                          <p:spTgt spid="264"/>
                                        </p:tgtEl>
                                      </p:cBhvr>
                                    </p:animEffect>
                                  </p:childTnLst>
                                </p:cTn>
                              </p:par>
                              <p:par>
                                <p:cTn id="183" presetID="10" presetClass="entr" presetSubtype="0" fill="hold" nodeType="withEffect">
                                  <p:stCondLst>
                                    <p:cond delay="0"/>
                                  </p:stCondLst>
                                  <p:childTnLst>
                                    <p:set>
                                      <p:cBhvr>
                                        <p:cTn id="184" dur="1" fill="hold">
                                          <p:stCondLst>
                                            <p:cond delay="0"/>
                                          </p:stCondLst>
                                        </p:cTn>
                                        <p:tgtEl>
                                          <p:spTgt spid="265"/>
                                        </p:tgtEl>
                                        <p:attrNameLst>
                                          <p:attrName>style.visibility</p:attrName>
                                        </p:attrNameLst>
                                      </p:cBhvr>
                                      <p:to>
                                        <p:strVal val="visible"/>
                                      </p:to>
                                    </p:set>
                                    <p:animEffect transition="in" filter="fade">
                                      <p:cBhvr>
                                        <p:cTn id="185" dur="1000"/>
                                        <p:tgtEl>
                                          <p:spTgt spid="265"/>
                                        </p:tgtEl>
                                      </p:cBhvr>
                                    </p:animEffect>
                                  </p:childTnLst>
                                </p:cTn>
                              </p:par>
                              <p:par>
                                <p:cTn id="186" presetID="10" presetClass="entr" presetSubtype="0" fill="hold" nodeType="withEffect">
                                  <p:stCondLst>
                                    <p:cond delay="0"/>
                                  </p:stCondLst>
                                  <p:childTnLst>
                                    <p:set>
                                      <p:cBhvr>
                                        <p:cTn id="187" dur="1" fill="hold">
                                          <p:stCondLst>
                                            <p:cond delay="0"/>
                                          </p:stCondLst>
                                        </p:cTn>
                                        <p:tgtEl>
                                          <p:spTgt spid="276"/>
                                        </p:tgtEl>
                                        <p:attrNameLst>
                                          <p:attrName>style.visibility</p:attrName>
                                        </p:attrNameLst>
                                      </p:cBhvr>
                                      <p:to>
                                        <p:strVal val="visible"/>
                                      </p:to>
                                    </p:set>
                                    <p:animEffect transition="in" filter="fade">
                                      <p:cBhvr>
                                        <p:cTn id="188" dur="1000"/>
                                        <p:tgtEl>
                                          <p:spTgt spid="276"/>
                                        </p:tgtEl>
                                      </p:cBhvr>
                                    </p:animEffect>
                                  </p:childTnLst>
                                </p:cTn>
                              </p:par>
                              <p:par>
                                <p:cTn id="189" presetID="10" presetClass="entr" presetSubtype="0" fill="hold" nodeType="withEffect">
                                  <p:stCondLst>
                                    <p:cond delay="0"/>
                                  </p:stCondLst>
                                  <p:childTnLst>
                                    <p:set>
                                      <p:cBhvr>
                                        <p:cTn id="190" dur="1" fill="hold">
                                          <p:stCondLst>
                                            <p:cond delay="0"/>
                                          </p:stCondLst>
                                        </p:cTn>
                                        <p:tgtEl>
                                          <p:spTgt spid="266"/>
                                        </p:tgtEl>
                                        <p:attrNameLst>
                                          <p:attrName>style.visibility</p:attrName>
                                        </p:attrNameLst>
                                      </p:cBhvr>
                                      <p:to>
                                        <p:strVal val="visible"/>
                                      </p:to>
                                    </p:set>
                                    <p:animEffect transition="in" filter="fade">
                                      <p:cBhvr>
                                        <p:cTn id="191" dur="1000"/>
                                        <p:tgtEl>
                                          <p:spTgt spid="266"/>
                                        </p:tgtEl>
                                      </p:cBhvr>
                                    </p:animEffect>
                                  </p:childTnLst>
                                </p:cTn>
                              </p:par>
                              <p:par>
                                <p:cTn id="192" presetID="10" presetClass="entr" presetSubtype="0" fill="hold" nodeType="withEffect">
                                  <p:stCondLst>
                                    <p:cond delay="0"/>
                                  </p:stCondLst>
                                  <p:childTnLst>
                                    <p:set>
                                      <p:cBhvr>
                                        <p:cTn id="193" dur="1" fill="hold">
                                          <p:stCondLst>
                                            <p:cond delay="0"/>
                                          </p:stCondLst>
                                        </p:cTn>
                                        <p:tgtEl>
                                          <p:spTgt spid="267"/>
                                        </p:tgtEl>
                                        <p:attrNameLst>
                                          <p:attrName>style.visibility</p:attrName>
                                        </p:attrNameLst>
                                      </p:cBhvr>
                                      <p:to>
                                        <p:strVal val="visible"/>
                                      </p:to>
                                    </p:set>
                                    <p:animEffect transition="in" filter="fade">
                                      <p:cBhvr>
                                        <p:cTn id="194" dur="1000"/>
                                        <p:tgtEl>
                                          <p:spTgt spid="267"/>
                                        </p:tgtEl>
                                      </p:cBhvr>
                                    </p:animEffect>
                                  </p:childTnLst>
                                </p:cTn>
                              </p:par>
                              <p:par>
                                <p:cTn id="195" presetID="10" presetClass="entr" presetSubtype="0" fill="hold" nodeType="withEffect">
                                  <p:stCondLst>
                                    <p:cond delay="0"/>
                                  </p:stCondLst>
                                  <p:childTnLst>
                                    <p:set>
                                      <p:cBhvr>
                                        <p:cTn id="196" dur="1" fill="hold">
                                          <p:stCondLst>
                                            <p:cond delay="0"/>
                                          </p:stCondLst>
                                        </p:cTn>
                                        <p:tgtEl>
                                          <p:spTgt spid="268"/>
                                        </p:tgtEl>
                                        <p:attrNameLst>
                                          <p:attrName>style.visibility</p:attrName>
                                        </p:attrNameLst>
                                      </p:cBhvr>
                                      <p:to>
                                        <p:strVal val="visible"/>
                                      </p:to>
                                    </p:set>
                                    <p:animEffect transition="in" filter="fade">
                                      <p:cBhvr>
                                        <p:cTn id="197" dur="1000"/>
                                        <p:tgtEl>
                                          <p:spTgt spid="268"/>
                                        </p:tgtEl>
                                      </p:cBhvr>
                                    </p:animEffect>
                                  </p:childTnLst>
                                </p:cTn>
                              </p:par>
                              <p:par>
                                <p:cTn id="198" presetID="10" presetClass="entr" presetSubtype="0" fill="hold" nodeType="withEffect">
                                  <p:stCondLst>
                                    <p:cond delay="0"/>
                                  </p:stCondLst>
                                  <p:childTnLst>
                                    <p:set>
                                      <p:cBhvr>
                                        <p:cTn id="199" dur="1" fill="hold">
                                          <p:stCondLst>
                                            <p:cond delay="0"/>
                                          </p:stCondLst>
                                        </p:cTn>
                                        <p:tgtEl>
                                          <p:spTgt spid="269"/>
                                        </p:tgtEl>
                                        <p:attrNameLst>
                                          <p:attrName>style.visibility</p:attrName>
                                        </p:attrNameLst>
                                      </p:cBhvr>
                                      <p:to>
                                        <p:strVal val="visible"/>
                                      </p:to>
                                    </p:set>
                                    <p:animEffect transition="in" filter="fade">
                                      <p:cBhvr>
                                        <p:cTn id="200" dur="1000"/>
                                        <p:tgtEl>
                                          <p:spTgt spid="269"/>
                                        </p:tgtEl>
                                      </p:cBhvr>
                                    </p:animEffect>
                                  </p:childTnLst>
                                </p:cTn>
                              </p:par>
                              <p:par>
                                <p:cTn id="201" presetID="10" presetClass="entr" presetSubtype="0" fill="hold" nodeType="withEffect">
                                  <p:stCondLst>
                                    <p:cond delay="0"/>
                                  </p:stCondLst>
                                  <p:childTnLst>
                                    <p:set>
                                      <p:cBhvr>
                                        <p:cTn id="202" dur="1" fill="hold">
                                          <p:stCondLst>
                                            <p:cond delay="0"/>
                                          </p:stCondLst>
                                        </p:cTn>
                                        <p:tgtEl>
                                          <p:spTgt spid="270"/>
                                        </p:tgtEl>
                                        <p:attrNameLst>
                                          <p:attrName>style.visibility</p:attrName>
                                        </p:attrNameLst>
                                      </p:cBhvr>
                                      <p:to>
                                        <p:strVal val="visible"/>
                                      </p:to>
                                    </p:set>
                                    <p:animEffect transition="in" filter="fade">
                                      <p:cBhvr>
                                        <p:cTn id="203" dur="1000"/>
                                        <p:tgtEl>
                                          <p:spTgt spid="270"/>
                                        </p:tgtEl>
                                      </p:cBhvr>
                                    </p:animEffect>
                                  </p:childTnLst>
                                </p:cTn>
                              </p:par>
                              <p:par>
                                <p:cTn id="204" presetID="10" presetClass="entr" presetSubtype="0" fill="hold" nodeType="withEffect">
                                  <p:stCondLst>
                                    <p:cond delay="0"/>
                                  </p:stCondLst>
                                  <p:childTnLst>
                                    <p:set>
                                      <p:cBhvr>
                                        <p:cTn id="205" dur="1" fill="hold">
                                          <p:stCondLst>
                                            <p:cond delay="0"/>
                                          </p:stCondLst>
                                        </p:cTn>
                                        <p:tgtEl>
                                          <p:spTgt spid="271"/>
                                        </p:tgtEl>
                                        <p:attrNameLst>
                                          <p:attrName>style.visibility</p:attrName>
                                        </p:attrNameLst>
                                      </p:cBhvr>
                                      <p:to>
                                        <p:strVal val="visible"/>
                                      </p:to>
                                    </p:set>
                                    <p:animEffect transition="in" filter="fade">
                                      <p:cBhvr>
                                        <p:cTn id="206" dur="1000"/>
                                        <p:tgtEl>
                                          <p:spTgt spid="271"/>
                                        </p:tgtEl>
                                      </p:cBhvr>
                                    </p:animEffect>
                                  </p:childTnLst>
                                </p:cTn>
                              </p:par>
                              <p:par>
                                <p:cTn id="207" presetID="10" presetClass="entr" presetSubtype="0" fill="hold" nodeType="withEffect">
                                  <p:stCondLst>
                                    <p:cond delay="0"/>
                                  </p:stCondLst>
                                  <p:childTnLst>
                                    <p:set>
                                      <p:cBhvr>
                                        <p:cTn id="208" dur="1" fill="hold">
                                          <p:stCondLst>
                                            <p:cond delay="0"/>
                                          </p:stCondLst>
                                        </p:cTn>
                                        <p:tgtEl>
                                          <p:spTgt spid="272"/>
                                        </p:tgtEl>
                                        <p:attrNameLst>
                                          <p:attrName>style.visibility</p:attrName>
                                        </p:attrNameLst>
                                      </p:cBhvr>
                                      <p:to>
                                        <p:strVal val="visible"/>
                                      </p:to>
                                    </p:set>
                                    <p:animEffect transition="in" filter="fade">
                                      <p:cBhvr>
                                        <p:cTn id="209" dur="1000"/>
                                        <p:tgtEl>
                                          <p:spTgt spid="272"/>
                                        </p:tgtEl>
                                      </p:cBhvr>
                                    </p:animEffect>
                                  </p:childTnLst>
                                </p:cTn>
                              </p:par>
                              <p:par>
                                <p:cTn id="210" presetID="10" presetClass="entr" presetSubtype="0" fill="hold" nodeType="withEffect">
                                  <p:stCondLst>
                                    <p:cond delay="0"/>
                                  </p:stCondLst>
                                  <p:childTnLst>
                                    <p:set>
                                      <p:cBhvr>
                                        <p:cTn id="211" dur="1" fill="hold">
                                          <p:stCondLst>
                                            <p:cond delay="0"/>
                                          </p:stCondLst>
                                        </p:cTn>
                                        <p:tgtEl>
                                          <p:spTgt spid="273"/>
                                        </p:tgtEl>
                                        <p:attrNameLst>
                                          <p:attrName>style.visibility</p:attrName>
                                        </p:attrNameLst>
                                      </p:cBhvr>
                                      <p:to>
                                        <p:strVal val="visible"/>
                                      </p:to>
                                    </p:set>
                                    <p:animEffect transition="in" filter="fade">
                                      <p:cBhvr>
                                        <p:cTn id="212" dur="1000"/>
                                        <p:tgtEl>
                                          <p:spTgt spid="273"/>
                                        </p:tgtEl>
                                      </p:cBhvr>
                                    </p:animEffect>
                                  </p:childTnLst>
                                </p:cTn>
                              </p:par>
                              <p:par>
                                <p:cTn id="213" presetID="10" presetClass="entr" presetSubtype="0" fill="hold" nodeType="withEffect">
                                  <p:stCondLst>
                                    <p:cond delay="0"/>
                                  </p:stCondLst>
                                  <p:childTnLst>
                                    <p:set>
                                      <p:cBhvr>
                                        <p:cTn id="214" dur="1" fill="hold">
                                          <p:stCondLst>
                                            <p:cond delay="0"/>
                                          </p:stCondLst>
                                        </p:cTn>
                                        <p:tgtEl>
                                          <p:spTgt spid="274"/>
                                        </p:tgtEl>
                                        <p:attrNameLst>
                                          <p:attrName>style.visibility</p:attrName>
                                        </p:attrNameLst>
                                      </p:cBhvr>
                                      <p:to>
                                        <p:strVal val="visible"/>
                                      </p:to>
                                    </p:set>
                                    <p:animEffect transition="in" filter="fade">
                                      <p:cBhvr>
                                        <p:cTn id="215" dur="1000"/>
                                        <p:tgtEl>
                                          <p:spTgt spid="274"/>
                                        </p:tgtEl>
                                      </p:cBhvr>
                                    </p:animEffect>
                                  </p:childTnLst>
                                </p:cTn>
                              </p:par>
                              <p:par>
                                <p:cTn id="216" presetID="10" presetClass="entr" presetSubtype="0" fill="hold" nodeType="withEffect">
                                  <p:stCondLst>
                                    <p:cond delay="0"/>
                                  </p:stCondLst>
                                  <p:childTnLst>
                                    <p:set>
                                      <p:cBhvr>
                                        <p:cTn id="217" dur="1" fill="hold">
                                          <p:stCondLst>
                                            <p:cond delay="0"/>
                                          </p:stCondLst>
                                        </p:cTn>
                                        <p:tgtEl>
                                          <p:spTgt spid="275"/>
                                        </p:tgtEl>
                                        <p:attrNameLst>
                                          <p:attrName>style.visibility</p:attrName>
                                        </p:attrNameLst>
                                      </p:cBhvr>
                                      <p:to>
                                        <p:strVal val="visible"/>
                                      </p:to>
                                    </p:set>
                                    <p:animEffect transition="in" filter="fade">
                                      <p:cBhvr>
                                        <p:cTn id="218" dur="1000"/>
                                        <p:tgtEl>
                                          <p:spTgt spid="275"/>
                                        </p:tgtEl>
                                      </p:cBhvr>
                                    </p:animEffect>
                                  </p:childTnLst>
                                </p:cTn>
                              </p:par>
                            </p:childTnLst>
                          </p:cTn>
                        </p:par>
                      </p:childTnLst>
                    </p:cTn>
                  </p:par>
                  <p:par>
                    <p:cTn id="219" fill="hold">
                      <p:stCondLst>
                        <p:cond delay="indefinite"/>
                      </p:stCondLst>
                      <p:childTnLst>
                        <p:par>
                          <p:cTn id="220" fill="hold">
                            <p:stCondLst>
                              <p:cond delay="0"/>
                            </p:stCondLst>
                            <p:childTnLst>
                              <p:par>
                                <p:cTn id="221" presetID="1" presetClass="exit" presetSubtype="0" fill="hold" nodeType="clickEffect">
                                  <p:stCondLst>
                                    <p:cond delay="0"/>
                                  </p:stCondLst>
                                  <p:childTnLst>
                                    <p:set>
                                      <p:cBhvr>
                                        <p:cTn id="222" dur="1" fill="hold">
                                          <p:stCondLst>
                                            <p:cond delay="1000"/>
                                          </p:stCondLst>
                                        </p:cTn>
                                        <p:tgtEl>
                                          <p:spTgt spid="252"/>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1000"/>
                                          </p:stCondLst>
                                        </p:cTn>
                                        <p:tgtEl>
                                          <p:spTgt spid="253"/>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1000"/>
                                          </p:stCondLst>
                                        </p:cTn>
                                        <p:tgtEl>
                                          <p:spTgt spid="254"/>
                                        </p:tgtEl>
                                        <p:attrNameLst>
                                          <p:attrName>style.visibility</p:attrName>
                                        </p:attrNameLst>
                                      </p:cBhvr>
                                      <p:to>
                                        <p:strVal val="hidden"/>
                                      </p:to>
                                    </p:set>
                                  </p:childTnLst>
                                </p:cTn>
                              </p:par>
                              <p:par>
                                <p:cTn id="227" presetID="1" presetClass="exit" presetSubtype="0" fill="hold" nodeType="withEffect">
                                  <p:stCondLst>
                                    <p:cond delay="0"/>
                                  </p:stCondLst>
                                  <p:childTnLst>
                                    <p:set>
                                      <p:cBhvr>
                                        <p:cTn id="228" dur="1" fill="hold">
                                          <p:stCondLst>
                                            <p:cond delay="1000"/>
                                          </p:stCondLst>
                                        </p:cTn>
                                        <p:tgtEl>
                                          <p:spTgt spid="255"/>
                                        </p:tgtEl>
                                        <p:attrNameLst>
                                          <p:attrName>style.visibility</p:attrName>
                                        </p:attrNameLst>
                                      </p:cBhvr>
                                      <p:to>
                                        <p:strVal val="hidden"/>
                                      </p:to>
                                    </p:set>
                                  </p:childTnLst>
                                </p:cTn>
                              </p:par>
                              <p:par>
                                <p:cTn id="229" presetID="1" presetClass="exit" presetSubtype="0" fill="hold" nodeType="withEffect">
                                  <p:stCondLst>
                                    <p:cond delay="0"/>
                                  </p:stCondLst>
                                  <p:childTnLst>
                                    <p:set>
                                      <p:cBhvr>
                                        <p:cTn id="230" dur="1" fill="hold">
                                          <p:stCondLst>
                                            <p:cond delay="1000"/>
                                          </p:stCondLst>
                                        </p:cTn>
                                        <p:tgtEl>
                                          <p:spTgt spid="256"/>
                                        </p:tgtEl>
                                        <p:attrNameLst>
                                          <p:attrName>style.visibility</p:attrName>
                                        </p:attrNameLst>
                                      </p:cBhvr>
                                      <p:to>
                                        <p:strVal val="hidden"/>
                                      </p:to>
                                    </p:set>
                                  </p:childTnLst>
                                </p:cTn>
                              </p:par>
                              <p:par>
                                <p:cTn id="231" presetID="1" presetClass="exit" presetSubtype="0" fill="hold" nodeType="withEffect">
                                  <p:stCondLst>
                                    <p:cond delay="0"/>
                                  </p:stCondLst>
                                  <p:childTnLst>
                                    <p:set>
                                      <p:cBhvr>
                                        <p:cTn id="232" dur="1" fill="hold">
                                          <p:stCondLst>
                                            <p:cond delay="1000"/>
                                          </p:stCondLst>
                                        </p:cTn>
                                        <p:tgtEl>
                                          <p:spTgt spid="257"/>
                                        </p:tgtEl>
                                        <p:attrNameLst>
                                          <p:attrName>style.visibility</p:attrName>
                                        </p:attrNameLst>
                                      </p:cBhvr>
                                      <p:to>
                                        <p:strVal val="hidden"/>
                                      </p:to>
                                    </p:set>
                                  </p:childTnLst>
                                </p:cTn>
                              </p:par>
                              <p:par>
                                <p:cTn id="233" presetID="1" presetClass="exit" presetSubtype="0" fill="hold" nodeType="withEffect">
                                  <p:stCondLst>
                                    <p:cond delay="0"/>
                                  </p:stCondLst>
                                  <p:childTnLst>
                                    <p:set>
                                      <p:cBhvr>
                                        <p:cTn id="234" dur="1" fill="hold">
                                          <p:stCondLst>
                                            <p:cond delay="1000"/>
                                          </p:stCondLst>
                                        </p:cTn>
                                        <p:tgtEl>
                                          <p:spTgt spid="258"/>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1000"/>
                                          </p:stCondLst>
                                        </p:cTn>
                                        <p:tgtEl>
                                          <p:spTgt spid="259"/>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1000"/>
                                          </p:stCondLst>
                                        </p:cTn>
                                        <p:tgtEl>
                                          <p:spTgt spid="260"/>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1000"/>
                                          </p:stCondLst>
                                        </p:cTn>
                                        <p:tgtEl>
                                          <p:spTgt spid="261"/>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1000"/>
                                          </p:stCondLst>
                                        </p:cTn>
                                        <p:tgtEl>
                                          <p:spTgt spid="262"/>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1000"/>
                                          </p:stCondLst>
                                        </p:cTn>
                                        <p:tgtEl>
                                          <p:spTgt spid="263"/>
                                        </p:tgtEl>
                                        <p:attrNameLst>
                                          <p:attrName>style.visibility</p:attrName>
                                        </p:attrNameLst>
                                      </p:cBhvr>
                                      <p:to>
                                        <p:strVal val="hidden"/>
                                      </p:to>
                                    </p:set>
                                  </p:childTnLst>
                                </p:cTn>
                              </p:par>
                              <p:par>
                                <p:cTn id="245" presetID="1" presetClass="exit" presetSubtype="0" fill="hold" nodeType="withEffect">
                                  <p:stCondLst>
                                    <p:cond delay="0"/>
                                  </p:stCondLst>
                                  <p:childTnLst>
                                    <p:set>
                                      <p:cBhvr>
                                        <p:cTn id="246" dur="1" fill="hold">
                                          <p:stCondLst>
                                            <p:cond delay="1000"/>
                                          </p:stCondLst>
                                        </p:cTn>
                                        <p:tgtEl>
                                          <p:spTgt spid="264"/>
                                        </p:tgtEl>
                                        <p:attrNameLst>
                                          <p:attrName>style.visibility</p:attrName>
                                        </p:attrNameLst>
                                      </p:cBhvr>
                                      <p:to>
                                        <p:strVal val="hidden"/>
                                      </p:to>
                                    </p:set>
                                  </p:childTnLst>
                                </p:cTn>
                              </p:par>
                              <p:par>
                                <p:cTn id="247" presetID="1" presetClass="exit" presetSubtype="0" fill="hold" nodeType="withEffect">
                                  <p:stCondLst>
                                    <p:cond delay="0"/>
                                  </p:stCondLst>
                                  <p:childTnLst>
                                    <p:set>
                                      <p:cBhvr>
                                        <p:cTn id="248" dur="1" fill="hold">
                                          <p:stCondLst>
                                            <p:cond delay="1000"/>
                                          </p:stCondLst>
                                        </p:cTn>
                                        <p:tgtEl>
                                          <p:spTgt spid="265"/>
                                        </p:tgtEl>
                                        <p:attrNameLst>
                                          <p:attrName>style.visibility</p:attrName>
                                        </p:attrNameLst>
                                      </p:cBhvr>
                                      <p:to>
                                        <p:strVal val="hidden"/>
                                      </p:to>
                                    </p:set>
                                  </p:childTnLst>
                                </p:cTn>
                              </p:par>
                              <p:par>
                                <p:cTn id="249" presetID="1" presetClass="exit" presetSubtype="0" fill="hold" nodeType="withEffect">
                                  <p:stCondLst>
                                    <p:cond delay="0"/>
                                  </p:stCondLst>
                                  <p:childTnLst>
                                    <p:set>
                                      <p:cBhvr>
                                        <p:cTn id="250" dur="1" fill="hold">
                                          <p:stCondLst>
                                            <p:cond delay="1000"/>
                                          </p:stCondLst>
                                        </p:cTn>
                                        <p:tgtEl>
                                          <p:spTgt spid="266"/>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2300"/>
                                          </p:stCondLst>
                                        </p:cTn>
                                        <p:tgtEl>
                                          <p:spTgt spid="267"/>
                                        </p:tgtEl>
                                        <p:attrNameLst>
                                          <p:attrName>style.visibility</p:attrName>
                                        </p:attrNameLst>
                                      </p:cBhvr>
                                      <p:to>
                                        <p:strVal val="hidden"/>
                                      </p:to>
                                    </p:set>
                                  </p:childTnLst>
                                </p:cTn>
                              </p:par>
                              <p:par>
                                <p:cTn id="253" presetID="1" presetClass="exit" presetSubtype="0" fill="hold" nodeType="withEffect">
                                  <p:stCondLst>
                                    <p:cond delay="0"/>
                                  </p:stCondLst>
                                  <p:childTnLst>
                                    <p:set>
                                      <p:cBhvr>
                                        <p:cTn id="254" dur="1" fill="hold">
                                          <p:stCondLst>
                                            <p:cond delay="1000"/>
                                          </p:stCondLst>
                                        </p:cTn>
                                        <p:tgtEl>
                                          <p:spTgt spid="268"/>
                                        </p:tgtEl>
                                        <p:attrNameLst>
                                          <p:attrName>style.visibility</p:attrName>
                                        </p:attrNameLst>
                                      </p:cBhvr>
                                      <p:to>
                                        <p:strVal val="hidden"/>
                                      </p:to>
                                    </p:set>
                                  </p:childTnLst>
                                </p:cTn>
                              </p:par>
                              <p:par>
                                <p:cTn id="255" presetID="1" presetClass="exit" presetSubtype="0" fill="hold" nodeType="withEffect">
                                  <p:stCondLst>
                                    <p:cond delay="0"/>
                                  </p:stCondLst>
                                  <p:childTnLst>
                                    <p:set>
                                      <p:cBhvr>
                                        <p:cTn id="256" dur="1" fill="hold">
                                          <p:stCondLst>
                                            <p:cond delay="1000"/>
                                          </p:stCondLst>
                                        </p:cTn>
                                        <p:tgtEl>
                                          <p:spTgt spid="269"/>
                                        </p:tgtEl>
                                        <p:attrNameLst>
                                          <p:attrName>style.visibility</p:attrName>
                                        </p:attrNameLst>
                                      </p:cBhvr>
                                      <p:to>
                                        <p:strVal val="hidden"/>
                                      </p:to>
                                    </p:set>
                                  </p:childTnLst>
                                </p:cTn>
                              </p:par>
                              <p:par>
                                <p:cTn id="257" presetID="1" presetClass="exit" presetSubtype="0" fill="hold" nodeType="withEffect">
                                  <p:stCondLst>
                                    <p:cond delay="0"/>
                                  </p:stCondLst>
                                  <p:childTnLst>
                                    <p:set>
                                      <p:cBhvr>
                                        <p:cTn id="258" dur="1" fill="hold">
                                          <p:stCondLst>
                                            <p:cond delay="1000"/>
                                          </p:stCondLst>
                                        </p:cTn>
                                        <p:tgtEl>
                                          <p:spTgt spid="270"/>
                                        </p:tgtEl>
                                        <p:attrNameLst>
                                          <p:attrName>style.visibility</p:attrName>
                                        </p:attrNameLst>
                                      </p:cBhvr>
                                      <p:to>
                                        <p:strVal val="hidden"/>
                                      </p:to>
                                    </p:set>
                                  </p:childTnLst>
                                </p:cTn>
                              </p:par>
                              <p:par>
                                <p:cTn id="259" presetID="1" presetClass="exit" presetSubtype="0" fill="hold" nodeType="withEffect">
                                  <p:stCondLst>
                                    <p:cond delay="0"/>
                                  </p:stCondLst>
                                  <p:childTnLst>
                                    <p:set>
                                      <p:cBhvr>
                                        <p:cTn id="260" dur="1" fill="hold">
                                          <p:stCondLst>
                                            <p:cond delay="1000"/>
                                          </p:stCondLst>
                                        </p:cTn>
                                        <p:tgtEl>
                                          <p:spTgt spid="271"/>
                                        </p:tgtEl>
                                        <p:attrNameLst>
                                          <p:attrName>style.visibility</p:attrName>
                                        </p:attrNameLst>
                                      </p:cBhvr>
                                      <p:to>
                                        <p:strVal val="hidden"/>
                                      </p:to>
                                    </p:set>
                                  </p:childTnLst>
                                </p:cTn>
                              </p:par>
                              <p:par>
                                <p:cTn id="261" presetID="1" presetClass="exit" presetSubtype="0" fill="hold" nodeType="withEffect">
                                  <p:stCondLst>
                                    <p:cond delay="0"/>
                                  </p:stCondLst>
                                  <p:childTnLst>
                                    <p:set>
                                      <p:cBhvr>
                                        <p:cTn id="262" dur="1" fill="hold">
                                          <p:stCondLst>
                                            <p:cond delay="1000"/>
                                          </p:stCondLst>
                                        </p:cTn>
                                        <p:tgtEl>
                                          <p:spTgt spid="272"/>
                                        </p:tgtEl>
                                        <p:attrNameLst>
                                          <p:attrName>style.visibility</p:attrName>
                                        </p:attrNameLst>
                                      </p:cBhvr>
                                      <p:to>
                                        <p:strVal val="hidden"/>
                                      </p:to>
                                    </p:set>
                                  </p:childTnLst>
                                </p:cTn>
                              </p:par>
                              <p:par>
                                <p:cTn id="263" presetID="1" presetClass="exit" presetSubtype="0" fill="hold" nodeType="withEffect">
                                  <p:stCondLst>
                                    <p:cond delay="0"/>
                                  </p:stCondLst>
                                  <p:childTnLst>
                                    <p:set>
                                      <p:cBhvr>
                                        <p:cTn id="264" dur="1" fill="hold">
                                          <p:stCondLst>
                                            <p:cond delay="1000"/>
                                          </p:stCondLst>
                                        </p:cTn>
                                        <p:tgtEl>
                                          <p:spTgt spid="273"/>
                                        </p:tgtEl>
                                        <p:attrNameLst>
                                          <p:attrName>style.visibility</p:attrName>
                                        </p:attrNameLst>
                                      </p:cBhvr>
                                      <p:to>
                                        <p:strVal val="hidden"/>
                                      </p:to>
                                    </p:set>
                                  </p:childTnLst>
                                </p:cTn>
                              </p:par>
                              <p:par>
                                <p:cTn id="265" presetID="1" presetClass="exit" presetSubtype="0" fill="hold" nodeType="withEffect">
                                  <p:stCondLst>
                                    <p:cond delay="0"/>
                                  </p:stCondLst>
                                  <p:childTnLst>
                                    <p:set>
                                      <p:cBhvr>
                                        <p:cTn id="266" dur="1" fill="hold">
                                          <p:stCondLst>
                                            <p:cond delay="1000"/>
                                          </p:stCondLst>
                                        </p:cTn>
                                        <p:tgtEl>
                                          <p:spTgt spid="274"/>
                                        </p:tgtEl>
                                        <p:attrNameLst>
                                          <p:attrName>style.visibility</p:attrName>
                                        </p:attrNameLst>
                                      </p:cBhvr>
                                      <p:to>
                                        <p:strVal val="hidden"/>
                                      </p:to>
                                    </p:set>
                                  </p:childTnLst>
                                </p:cTn>
                              </p:par>
                              <p:par>
                                <p:cTn id="267" presetID="1" presetClass="exit" presetSubtype="0" fill="hold" nodeType="withEffect">
                                  <p:stCondLst>
                                    <p:cond delay="0"/>
                                  </p:stCondLst>
                                  <p:childTnLst>
                                    <p:set>
                                      <p:cBhvr>
                                        <p:cTn id="268" dur="1" fill="hold">
                                          <p:stCondLst>
                                            <p:cond delay="1000"/>
                                          </p:stCondLst>
                                        </p:cTn>
                                        <p:tgtEl>
                                          <p:spTgt spid="275"/>
                                        </p:tgtEl>
                                        <p:attrNameLst>
                                          <p:attrName>style.visibility</p:attrName>
                                        </p:attrNameLst>
                                      </p:cBhvr>
                                      <p:to>
                                        <p:strVal val="hidden"/>
                                      </p:to>
                                    </p:set>
                                  </p:childTnLst>
                                </p:cTn>
                              </p:par>
                              <p:par>
                                <p:cTn id="269" presetID="1" presetClass="exit" presetSubtype="0" fill="hold" nodeType="withEffect">
                                  <p:stCondLst>
                                    <p:cond delay="0"/>
                                  </p:stCondLst>
                                  <p:childTnLst>
                                    <p:set>
                                      <p:cBhvr>
                                        <p:cTn id="270" dur="1" fill="hold">
                                          <p:stCondLst>
                                            <p:cond delay="1000"/>
                                          </p:stCondLst>
                                        </p:cTn>
                                        <p:tgtEl>
                                          <p:spTgt spid="2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Agenda</a:t>
            </a:r>
            <a:endParaRPr/>
          </a:p>
        </p:txBody>
      </p:sp>
      <p:sp>
        <p:nvSpPr>
          <p:cNvPr id="282" name="Shape 2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99999"/>
              </a:buClr>
              <a:buSzPts val="1800"/>
              <a:buAutoNum type="arabicPeriod"/>
            </a:pPr>
            <a:r>
              <a:rPr lang="en">
                <a:solidFill>
                  <a:srgbClr val="999999"/>
                </a:solidFill>
              </a:rPr>
              <a:t>Kubernetes intro</a:t>
            </a:r>
            <a:endParaRPr>
              <a:solidFill>
                <a:srgbClr val="999999"/>
              </a:solidFill>
            </a:endParaRPr>
          </a:p>
          <a:p>
            <a:pPr marL="457200" lvl="0" indent="-342900" rtl="0">
              <a:spcBef>
                <a:spcPts val="0"/>
              </a:spcBef>
              <a:spcAft>
                <a:spcPts val="0"/>
              </a:spcAft>
              <a:buClr>
                <a:srgbClr val="999999"/>
              </a:buClr>
              <a:buSzPts val="1800"/>
              <a:buAutoNum type="arabicPeriod"/>
            </a:pPr>
            <a:r>
              <a:rPr lang="en">
                <a:solidFill>
                  <a:srgbClr val="999999"/>
                </a:solidFill>
              </a:rPr>
              <a:t>Big Data on Kubernetes</a:t>
            </a:r>
            <a:endParaRPr>
              <a:solidFill>
                <a:srgbClr val="999999"/>
              </a:solidFill>
            </a:endParaRPr>
          </a:p>
          <a:p>
            <a:pPr marL="457200" lvl="0" indent="-342900" rtl="0">
              <a:spcBef>
                <a:spcPts val="0"/>
              </a:spcBef>
              <a:spcAft>
                <a:spcPts val="0"/>
              </a:spcAft>
              <a:buSzPts val="1800"/>
              <a:buAutoNum type="arabicPeriod"/>
            </a:pPr>
            <a:r>
              <a:rPr lang="en" b="1"/>
              <a:t>Demo: Spark on K8s accessing secure HDFS</a:t>
            </a:r>
            <a:endParaRPr b="1"/>
          </a:p>
          <a:p>
            <a:pPr marL="457200" lvl="0" indent="-342900" rtl="0">
              <a:spcBef>
                <a:spcPts val="0"/>
              </a:spcBef>
              <a:spcAft>
                <a:spcPts val="0"/>
              </a:spcAft>
              <a:buSzPts val="1800"/>
              <a:buAutoNum type="arabicPeriod"/>
            </a:pPr>
            <a:r>
              <a:rPr lang="en" b="1"/>
              <a:t>Secure HDFS deep dive</a:t>
            </a:r>
            <a:endParaRPr sz="1600" b="1"/>
          </a:p>
          <a:p>
            <a:pPr marL="457200" marR="0" lvl="0" indent="-330200" algn="l" rtl="0">
              <a:lnSpc>
                <a:spcPct val="115000"/>
              </a:lnSpc>
              <a:spcBef>
                <a:spcPts val="0"/>
              </a:spcBef>
              <a:spcAft>
                <a:spcPts val="0"/>
              </a:spcAft>
              <a:buClr>
                <a:srgbClr val="B7B7B7"/>
              </a:buClr>
              <a:buSzPts val="1600"/>
              <a:buAutoNum type="arabicPeriod"/>
            </a:pPr>
            <a:r>
              <a:rPr lang="en" sz="1600">
                <a:solidFill>
                  <a:srgbClr val="B7B7B7"/>
                </a:solidFill>
              </a:rPr>
              <a:t>HDFS running on K8s</a:t>
            </a:r>
            <a:endParaRPr sz="1600">
              <a:solidFill>
                <a:srgbClr val="B7B7B7"/>
              </a:solidFill>
            </a:endParaRPr>
          </a:p>
          <a:p>
            <a:pPr marL="457200" marR="0" lvl="0" indent="-330200" algn="l" rtl="0">
              <a:lnSpc>
                <a:spcPct val="115000"/>
              </a:lnSpc>
              <a:spcBef>
                <a:spcPts val="0"/>
              </a:spcBef>
              <a:spcAft>
                <a:spcPts val="0"/>
              </a:spcAft>
              <a:buClr>
                <a:srgbClr val="B7B7B7"/>
              </a:buClr>
              <a:buSzPts val="1600"/>
              <a:buAutoNum type="arabicPeriod"/>
            </a:pPr>
            <a:r>
              <a:rPr lang="en" sz="1600">
                <a:solidFill>
                  <a:srgbClr val="B7B7B7"/>
                </a:solidFill>
              </a:rPr>
              <a:t>Data locality deep dive</a:t>
            </a:r>
            <a:endParaRPr sz="1600">
              <a:solidFill>
                <a:srgbClr val="B7B7B7"/>
              </a:solidFill>
            </a:endParaRPr>
          </a:p>
          <a:p>
            <a:pPr marL="457200" marR="0" lvl="0" indent="-330200" algn="l" rtl="0">
              <a:lnSpc>
                <a:spcPct val="115000"/>
              </a:lnSpc>
              <a:spcBef>
                <a:spcPts val="0"/>
              </a:spcBef>
              <a:spcAft>
                <a:spcPts val="0"/>
              </a:spcAft>
              <a:buClr>
                <a:srgbClr val="B7B7B7"/>
              </a:buClr>
              <a:buSzPts val="1600"/>
              <a:buAutoNum type="arabicPeriod"/>
            </a:pPr>
            <a:r>
              <a:rPr lang="en" sz="1600">
                <a:solidFill>
                  <a:srgbClr val="B7B7B7"/>
                </a:solidFill>
              </a:rPr>
              <a:t>Demo: Namenode HA</a:t>
            </a:r>
            <a:endParaRPr sz="1600">
              <a:solidFill>
                <a:srgbClr val="B7B7B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Demo: Spark k8s Accessing Secure HDFS</a:t>
            </a:r>
            <a:endParaRPr/>
          </a:p>
        </p:txBody>
      </p:sp>
      <p:sp>
        <p:nvSpPr>
          <p:cNvPr id="288" name="Shape 288"/>
          <p:cNvSpPr txBox="1">
            <a:spLocks noGrp="1"/>
          </p:cNvSpPr>
          <p:nvPr>
            <p:ph type="body" idx="1"/>
          </p:nvPr>
        </p:nvSpPr>
        <p:spPr>
          <a:xfrm>
            <a:off x="311688" y="863550"/>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400">
                <a:solidFill>
                  <a:srgbClr val="24292E"/>
                </a:solidFill>
              </a:rPr>
              <a:t>Running a Spark Job on Kubernetes accessing Secure HDFS</a:t>
            </a:r>
            <a:endParaRPr sz="2400">
              <a:solidFill>
                <a:srgbClr val="24292E"/>
              </a:solidFill>
            </a:endParaRPr>
          </a:p>
          <a:p>
            <a:pPr marL="0" lvl="0" indent="0" rtl="0">
              <a:lnSpc>
                <a:spcPct val="100000"/>
              </a:lnSpc>
              <a:spcBef>
                <a:spcPts val="0"/>
              </a:spcBef>
              <a:spcAft>
                <a:spcPts val="0"/>
              </a:spcAft>
              <a:buNone/>
            </a:pPr>
            <a:r>
              <a:rPr lang="en" u="sng">
                <a:solidFill>
                  <a:schemeClr val="hlink"/>
                </a:solidFill>
                <a:hlinkClick r:id="rId3"/>
              </a:rPr>
              <a:t>https://github.com/ifilonenko/secure-hdfs-test</a:t>
            </a:r>
            <a:endParaRPr>
              <a:solidFill>
                <a:srgbClr val="24292E"/>
              </a:solidFill>
            </a:endParaRPr>
          </a:p>
          <a:p>
            <a:pPr marL="0" lvl="0" indent="0" rtl="0">
              <a:spcBef>
                <a:spcPts val="0"/>
              </a:spcBef>
              <a:spcAft>
                <a:spcPts val="1600"/>
              </a:spcAft>
              <a:buNone/>
            </a:pPr>
            <a:endParaRPr/>
          </a:p>
        </p:txBody>
      </p:sp>
      <p:sp>
        <p:nvSpPr>
          <p:cNvPr id="289" name="Shape 289" title="kerberosDemoTest.mov">
            <a:hlinkClick r:id="rId4"/>
          </p:cNvPr>
          <p:cNvSpPr/>
          <p:nvPr/>
        </p:nvSpPr>
        <p:spPr>
          <a:xfrm>
            <a:off x="585350" y="1714500"/>
            <a:ext cx="7973275" cy="3429000"/>
          </a:xfrm>
          <a:prstGeom prst="rect">
            <a:avLst/>
          </a:prstGeom>
          <a:no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Security deep dive</a:t>
            </a:r>
            <a:endParaRPr/>
          </a:p>
        </p:txBody>
      </p:sp>
      <p:sp>
        <p:nvSpPr>
          <p:cNvPr id="295" name="Shape 295"/>
          <p:cNvSpPr txBox="1">
            <a:spLocks noGrp="1"/>
          </p:cNvSpPr>
          <p:nvPr>
            <p:ph type="body" idx="1"/>
          </p:nvPr>
        </p:nvSpPr>
        <p:spPr>
          <a:xfrm>
            <a:off x="311700" y="1152475"/>
            <a:ext cx="4632000" cy="38235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endParaRPr sz="1800"/>
          </a:p>
          <a:p>
            <a:pPr marL="457200" lvl="0" indent="-342900" rtl="0">
              <a:lnSpc>
                <a:spcPct val="150000"/>
              </a:lnSpc>
              <a:spcBef>
                <a:spcPts val="1600"/>
              </a:spcBef>
              <a:spcAft>
                <a:spcPts val="0"/>
              </a:spcAft>
              <a:buSzPts val="1800"/>
              <a:buChar char="●"/>
            </a:pPr>
            <a:r>
              <a:rPr lang="en"/>
              <a:t>Kerberos tickets</a:t>
            </a:r>
            <a:endParaRPr/>
          </a:p>
          <a:p>
            <a:pPr marL="457200" lvl="0" indent="-342900" rtl="0">
              <a:lnSpc>
                <a:spcPct val="150000"/>
              </a:lnSpc>
              <a:spcBef>
                <a:spcPts val="0"/>
              </a:spcBef>
              <a:spcAft>
                <a:spcPts val="0"/>
              </a:spcAft>
              <a:buSzPts val="1800"/>
              <a:buChar char="●"/>
            </a:pPr>
            <a:r>
              <a:rPr lang="en"/>
              <a:t>HDFS tokens</a:t>
            </a:r>
            <a:endParaRPr/>
          </a:p>
          <a:p>
            <a:pPr marL="457200" lvl="0" indent="-342900" rtl="0">
              <a:lnSpc>
                <a:spcPct val="150000"/>
              </a:lnSpc>
              <a:spcBef>
                <a:spcPts val="0"/>
              </a:spcBef>
              <a:spcAft>
                <a:spcPts val="0"/>
              </a:spcAft>
              <a:buSzPts val="1800"/>
              <a:buChar char="●"/>
            </a:pPr>
            <a:r>
              <a:rPr lang="en"/>
              <a:t>Long running jobs</a:t>
            </a:r>
            <a:endParaRPr/>
          </a:p>
          <a:p>
            <a:pPr marL="457200" lvl="0" indent="-342900" rtl="0">
              <a:lnSpc>
                <a:spcPct val="150000"/>
              </a:lnSpc>
              <a:spcBef>
                <a:spcPts val="0"/>
              </a:spcBef>
              <a:spcAft>
                <a:spcPts val="0"/>
              </a:spcAft>
              <a:buSzPts val="1800"/>
              <a:buChar char="●"/>
            </a:pPr>
            <a:r>
              <a:rPr lang="en"/>
              <a:t>Access Control of Secrets</a:t>
            </a:r>
            <a:r>
              <a:rPr lang="en" sz="2400"/>
              <a:t/>
            </a:r>
            <a:br>
              <a:rPr lang="en" sz="2400"/>
            </a:br>
            <a:endParaRPr b="1"/>
          </a:p>
        </p:txBody>
      </p:sp>
      <p:pic>
        <p:nvPicPr>
          <p:cNvPr id="296" name="Shape 296"/>
          <p:cNvPicPr preferRelativeResize="0"/>
          <p:nvPr/>
        </p:nvPicPr>
        <p:blipFill>
          <a:blip r:embed="rId3">
            <a:alphaModFix/>
          </a:blip>
          <a:stretch>
            <a:fillRect/>
          </a:stretch>
        </p:blipFill>
        <p:spPr>
          <a:xfrm>
            <a:off x="4006550" y="977213"/>
            <a:ext cx="3227750" cy="1817475"/>
          </a:xfrm>
          <a:prstGeom prst="rect">
            <a:avLst/>
          </a:prstGeom>
          <a:noFill/>
          <a:ln>
            <a:noFill/>
          </a:ln>
        </p:spPr>
      </p:pic>
      <p:pic>
        <p:nvPicPr>
          <p:cNvPr id="297" name="Shape 297"/>
          <p:cNvPicPr preferRelativeResize="0"/>
          <p:nvPr/>
        </p:nvPicPr>
        <p:blipFill>
          <a:blip r:embed="rId4">
            <a:alphaModFix/>
          </a:blip>
          <a:stretch>
            <a:fillRect/>
          </a:stretch>
        </p:blipFill>
        <p:spPr>
          <a:xfrm>
            <a:off x="6578775" y="1064375"/>
            <a:ext cx="2289226" cy="1716925"/>
          </a:xfrm>
          <a:prstGeom prst="rect">
            <a:avLst/>
          </a:prstGeom>
          <a:noFill/>
          <a:ln>
            <a:noFill/>
          </a:ln>
        </p:spPr>
      </p:pic>
      <p:pic>
        <p:nvPicPr>
          <p:cNvPr id="298" name="Shape 298"/>
          <p:cNvPicPr preferRelativeResize="0"/>
          <p:nvPr/>
        </p:nvPicPr>
        <p:blipFill>
          <a:blip r:embed="rId5">
            <a:alphaModFix/>
          </a:blip>
          <a:stretch>
            <a:fillRect/>
          </a:stretch>
        </p:blipFill>
        <p:spPr>
          <a:xfrm>
            <a:off x="4006550" y="2160725"/>
            <a:ext cx="1893100" cy="1331264"/>
          </a:xfrm>
          <a:prstGeom prst="rect">
            <a:avLst/>
          </a:prstGeom>
          <a:noFill/>
          <a:ln>
            <a:noFill/>
          </a:ln>
        </p:spPr>
      </p:pic>
      <p:pic>
        <p:nvPicPr>
          <p:cNvPr id="299" name="Shape 299"/>
          <p:cNvPicPr preferRelativeResize="0"/>
          <p:nvPr/>
        </p:nvPicPr>
        <p:blipFill>
          <a:blip r:embed="rId6">
            <a:alphaModFix/>
          </a:blip>
          <a:stretch>
            <a:fillRect/>
          </a:stretch>
        </p:blipFill>
        <p:spPr>
          <a:xfrm>
            <a:off x="4535304" y="3034594"/>
            <a:ext cx="1332970" cy="672831"/>
          </a:xfrm>
          <a:prstGeom prst="rect">
            <a:avLst/>
          </a:prstGeom>
          <a:noFill/>
          <a:ln>
            <a:noFill/>
          </a:ln>
        </p:spPr>
      </p:pic>
      <p:pic>
        <p:nvPicPr>
          <p:cNvPr id="300" name="Shape 300"/>
          <p:cNvPicPr preferRelativeResize="0"/>
          <p:nvPr/>
        </p:nvPicPr>
        <p:blipFill>
          <a:blip r:embed="rId7">
            <a:alphaModFix/>
          </a:blip>
          <a:stretch>
            <a:fillRect/>
          </a:stretch>
        </p:blipFill>
        <p:spPr>
          <a:xfrm>
            <a:off x="6858000" y="2090575"/>
            <a:ext cx="1870499" cy="1681326"/>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par>
                                <p:cTn id="8" presetID="10" presetClass="entr" presetSubtype="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fade">
                                      <p:cBhvr>
                                        <p:cTn id="10" dur="1000"/>
                                        <p:tgtEl>
                                          <p:spTgt spid="2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0"/>
                                        </p:tgtEl>
                                        <p:attrNameLst>
                                          <p:attrName>style.visibility</p:attrName>
                                        </p:attrNameLst>
                                      </p:cBhvr>
                                      <p:to>
                                        <p:strVal val="visible"/>
                                      </p:to>
                                    </p:set>
                                    <p:animEffect transition="in" filter="fade">
                                      <p:cBhvr>
                                        <p:cTn id="15" dur="1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p:nvPr/>
        </p:nvSpPr>
        <p:spPr>
          <a:xfrm>
            <a:off x="10319775" y="4053825"/>
            <a:ext cx="1580100" cy="834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HDFS namenode</a:t>
            </a:r>
            <a:endParaRPr/>
          </a:p>
        </p:txBody>
      </p:sp>
      <p:sp>
        <p:nvSpPr>
          <p:cNvPr id="306" name="Shape 306"/>
          <p:cNvSpPr/>
          <p:nvPr/>
        </p:nvSpPr>
        <p:spPr>
          <a:xfrm>
            <a:off x="1031250" y="2792650"/>
            <a:ext cx="536400" cy="572700"/>
          </a:xfrm>
          <a:prstGeom prst="smileyFace">
            <a:avLst>
              <a:gd name="adj" fmla="val 465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txBox="1"/>
          <p:nvPr/>
        </p:nvSpPr>
        <p:spPr>
          <a:xfrm>
            <a:off x="323825" y="2855250"/>
            <a:ext cx="1379100" cy="40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User A</a:t>
            </a:r>
            <a:endParaRPr/>
          </a:p>
        </p:txBody>
      </p:sp>
      <p:cxnSp>
        <p:nvCxnSpPr>
          <p:cNvPr id="308" name="Shape 308"/>
          <p:cNvCxnSpPr/>
          <p:nvPr/>
        </p:nvCxnSpPr>
        <p:spPr>
          <a:xfrm rot="10800000">
            <a:off x="1733725" y="4187850"/>
            <a:ext cx="4047600" cy="15000"/>
          </a:xfrm>
          <a:prstGeom prst="straightConnector1">
            <a:avLst/>
          </a:prstGeom>
          <a:noFill/>
          <a:ln w="38100" cap="flat" cmpd="sng">
            <a:solidFill>
              <a:srgbClr val="000000"/>
            </a:solidFill>
            <a:prstDash val="solid"/>
            <a:round/>
            <a:headEnd type="triangle" w="med" len="med"/>
            <a:tailEnd type="triangle" w="med" len="med"/>
          </a:ln>
        </p:spPr>
      </p:cxnSp>
      <p:sp>
        <p:nvSpPr>
          <p:cNvPr id="309" name="Shape 309"/>
          <p:cNvSpPr txBox="1"/>
          <p:nvPr/>
        </p:nvSpPr>
        <p:spPr>
          <a:xfrm>
            <a:off x="6143275" y="489700"/>
            <a:ext cx="2782800" cy="40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encrypted with session key SK1</a:t>
            </a:r>
            <a:endParaRPr/>
          </a:p>
        </p:txBody>
      </p:sp>
      <p:sp>
        <p:nvSpPr>
          <p:cNvPr id="310" name="Shape 310"/>
          <p:cNvSpPr/>
          <p:nvPr/>
        </p:nvSpPr>
        <p:spPr>
          <a:xfrm>
            <a:off x="5393700" y="671125"/>
            <a:ext cx="715500" cy="74400"/>
          </a:xfrm>
          <a:prstGeom prst="rec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txBox="1"/>
          <p:nvPr/>
        </p:nvSpPr>
        <p:spPr>
          <a:xfrm>
            <a:off x="6143275" y="32500"/>
            <a:ext cx="2782800" cy="40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encrypted with HDFS’ password</a:t>
            </a:r>
            <a:endParaRPr/>
          </a:p>
        </p:txBody>
      </p:sp>
      <p:sp>
        <p:nvSpPr>
          <p:cNvPr id="312" name="Shape 312"/>
          <p:cNvSpPr/>
          <p:nvPr/>
        </p:nvSpPr>
        <p:spPr>
          <a:xfrm>
            <a:off x="5393700" y="213925"/>
            <a:ext cx="715500" cy="744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txBox="1"/>
          <p:nvPr/>
        </p:nvSpPr>
        <p:spPr>
          <a:xfrm>
            <a:off x="6143275" y="261100"/>
            <a:ext cx="2609700" cy="40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encrypted with A’s password</a:t>
            </a:r>
            <a:endParaRPr/>
          </a:p>
        </p:txBody>
      </p:sp>
      <p:sp>
        <p:nvSpPr>
          <p:cNvPr id="314" name="Shape 314"/>
          <p:cNvSpPr/>
          <p:nvPr/>
        </p:nvSpPr>
        <p:spPr>
          <a:xfrm>
            <a:off x="5393700" y="442525"/>
            <a:ext cx="715500" cy="744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a:off x="2396225" y="4249225"/>
            <a:ext cx="2876400" cy="352200"/>
          </a:xfrm>
          <a:prstGeom prst="snip1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FFFF"/>
                </a:solidFill>
              </a:rPr>
              <a:t>Session 1 Requests/Responses</a:t>
            </a:r>
            <a:endParaRPr>
              <a:solidFill>
                <a:srgbClr val="FFFFFF"/>
              </a:solidFill>
            </a:endParaRPr>
          </a:p>
        </p:txBody>
      </p:sp>
      <p:sp>
        <p:nvSpPr>
          <p:cNvPr id="316" name="Shape 316"/>
          <p:cNvSpPr/>
          <p:nvPr/>
        </p:nvSpPr>
        <p:spPr>
          <a:xfrm>
            <a:off x="5861675" y="1143150"/>
            <a:ext cx="2152800" cy="834900"/>
          </a:xfrm>
          <a:prstGeom prst="ellipse">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Kerberos</a:t>
            </a:r>
            <a:br>
              <a:rPr lang="en"/>
            </a:br>
            <a:r>
              <a:rPr lang="en"/>
              <a:t>Server</a:t>
            </a:r>
            <a:endParaRPr/>
          </a:p>
        </p:txBody>
      </p:sp>
      <p:sp>
        <p:nvSpPr>
          <p:cNvPr id="317" name="Shape 317"/>
          <p:cNvSpPr/>
          <p:nvPr/>
        </p:nvSpPr>
        <p:spPr>
          <a:xfrm>
            <a:off x="7419075" y="1915175"/>
            <a:ext cx="1580100" cy="767700"/>
          </a:xfrm>
          <a:prstGeom prst="can">
            <a:avLst>
              <a:gd name="adj" fmla="val 25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t>A’s password</a:t>
            </a:r>
            <a:endParaRPr sz="1200"/>
          </a:p>
          <a:p>
            <a:pPr marL="0" lvl="0" indent="0" rtl="0">
              <a:spcBef>
                <a:spcPts val="0"/>
              </a:spcBef>
              <a:spcAft>
                <a:spcPts val="0"/>
              </a:spcAft>
              <a:buNone/>
            </a:pPr>
            <a:r>
              <a:rPr lang="en" sz="1200"/>
              <a:t>HDFS’ password</a:t>
            </a:r>
            <a:endParaRPr sz="1200"/>
          </a:p>
        </p:txBody>
      </p:sp>
      <p:sp>
        <p:nvSpPr>
          <p:cNvPr id="318" name="Shape 318"/>
          <p:cNvSpPr/>
          <p:nvPr/>
        </p:nvSpPr>
        <p:spPr>
          <a:xfrm>
            <a:off x="7696275" y="4353575"/>
            <a:ext cx="1379100" cy="767700"/>
          </a:xfrm>
          <a:prstGeom prst="can">
            <a:avLst>
              <a:gd name="adj" fmla="val 25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t>HDFS’ password</a:t>
            </a:r>
            <a:endParaRPr sz="1200"/>
          </a:p>
        </p:txBody>
      </p:sp>
      <p:pic>
        <p:nvPicPr>
          <p:cNvPr id="319" name="Shape 319"/>
          <p:cNvPicPr preferRelativeResize="0"/>
          <p:nvPr/>
        </p:nvPicPr>
        <p:blipFill>
          <a:blip r:embed="rId3">
            <a:alphaModFix/>
          </a:blip>
          <a:stretch>
            <a:fillRect/>
          </a:stretch>
        </p:blipFill>
        <p:spPr>
          <a:xfrm>
            <a:off x="442400" y="2121475"/>
            <a:ext cx="715500" cy="715500"/>
          </a:xfrm>
          <a:prstGeom prst="rect">
            <a:avLst/>
          </a:prstGeom>
          <a:noFill/>
          <a:ln>
            <a:noFill/>
          </a:ln>
        </p:spPr>
      </p:pic>
      <p:cxnSp>
        <p:nvCxnSpPr>
          <p:cNvPr id="320" name="Shape 320"/>
          <p:cNvCxnSpPr/>
          <p:nvPr/>
        </p:nvCxnSpPr>
        <p:spPr>
          <a:xfrm rot="10800000" flipH="1">
            <a:off x="1735275" y="1272325"/>
            <a:ext cx="3891300" cy="22500"/>
          </a:xfrm>
          <a:prstGeom prst="straightConnector1">
            <a:avLst/>
          </a:prstGeom>
          <a:noFill/>
          <a:ln w="38100" cap="flat" cmpd="sng">
            <a:solidFill>
              <a:srgbClr val="000000"/>
            </a:solidFill>
            <a:prstDash val="solid"/>
            <a:round/>
            <a:headEnd type="none" w="med" len="med"/>
            <a:tailEnd type="triangle" w="med" len="med"/>
          </a:ln>
        </p:spPr>
      </p:cxnSp>
      <p:sp>
        <p:nvSpPr>
          <p:cNvPr id="321" name="Shape 321"/>
          <p:cNvSpPr txBox="1">
            <a:spLocks noGrp="1"/>
          </p:cNvSpPr>
          <p:nvPr>
            <p:ph type="body" idx="1"/>
          </p:nvPr>
        </p:nvSpPr>
        <p:spPr>
          <a:xfrm>
            <a:off x="1153000" y="847675"/>
            <a:ext cx="3973200" cy="402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400"/>
              <a:t>I’m user A. May I talk to HDFS?</a:t>
            </a:r>
            <a:endParaRPr sz="1400"/>
          </a:p>
        </p:txBody>
      </p:sp>
      <p:cxnSp>
        <p:nvCxnSpPr>
          <p:cNvPr id="322" name="Shape 322"/>
          <p:cNvCxnSpPr/>
          <p:nvPr/>
        </p:nvCxnSpPr>
        <p:spPr>
          <a:xfrm>
            <a:off x="1755975" y="3522000"/>
            <a:ext cx="3973200" cy="7500"/>
          </a:xfrm>
          <a:prstGeom prst="straightConnector1">
            <a:avLst/>
          </a:prstGeom>
          <a:noFill/>
          <a:ln w="38100" cap="flat" cmpd="sng">
            <a:solidFill>
              <a:srgbClr val="000000"/>
            </a:solidFill>
            <a:prstDash val="solid"/>
            <a:round/>
            <a:headEnd type="none" w="med" len="med"/>
            <a:tailEnd type="triangle" w="med" len="med"/>
          </a:ln>
        </p:spPr>
      </p:cxnSp>
      <p:sp>
        <p:nvSpPr>
          <p:cNvPr id="323" name="Shape 323"/>
          <p:cNvSpPr/>
          <p:nvPr/>
        </p:nvSpPr>
        <p:spPr>
          <a:xfrm>
            <a:off x="2854775" y="3209400"/>
            <a:ext cx="1827900" cy="283800"/>
          </a:xfrm>
          <a:prstGeom prst="snip1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SK1 copy for HDFS</a:t>
            </a:r>
            <a:endParaRPr/>
          </a:p>
        </p:txBody>
      </p:sp>
      <p:sp>
        <p:nvSpPr>
          <p:cNvPr id="324" name="Shape 324"/>
          <p:cNvSpPr/>
          <p:nvPr/>
        </p:nvSpPr>
        <p:spPr>
          <a:xfrm>
            <a:off x="2091425" y="1671925"/>
            <a:ext cx="2636100" cy="6153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a:p>
            <a:pPr marL="0" lvl="0" indent="0" rtl="0">
              <a:spcBef>
                <a:spcPts val="0"/>
              </a:spcBef>
              <a:spcAft>
                <a:spcPts val="0"/>
              </a:spcAft>
              <a:buNone/>
            </a:pPr>
            <a:r>
              <a:rPr lang="en"/>
              <a:t>SK1 copy for User A</a:t>
            </a:r>
            <a:endParaRPr/>
          </a:p>
        </p:txBody>
      </p:sp>
      <p:sp>
        <p:nvSpPr>
          <p:cNvPr id="325" name="Shape 325"/>
          <p:cNvSpPr/>
          <p:nvPr/>
        </p:nvSpPr>
        <p:spPr>
          <a:xfrm>
            <a:off x="2809775" y="1685275"/>
            <a:ext cx="1872900" cy="283800"/>
          </a:xfrm>
          <a:prstGeom prst="snip1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SK1 copy for HDFS</a:t>
            </a:r>
            <a:endParaRPr/>
          </a:p>
        </p:txBody>
      </p:sp>
      <p:cxnSp>
        <p:nvCxnSpPr>
          <p:cNvPr id="326" name="Shape 326"/>
          <p:cNvCxnSpPr/>
          <p:nvPr/>
        </p:nvCxnSpPr>
        <p:spPr>
          <a:xfrm rot="10800000">
            <a:off x="1700100" y="2393050"/>
            <a:ext cx="3883800" cy="300"/>
          </a:xfrm>
          <a:prstGeom prst="straightConnector1">
            <a:avLst/>
          </a:prstGeom>
          <a:noFill/>
          <a:ln w="38100" cap="flat" cmpd="sng">
            <a:solidFill>
              <a:srgbClr val="000000"/>
            </a:solidFill>
            <a:prstDash val="solid"/>
            <a:round/>
            <a:headEnd type="none" w="med" len="med"/>
            <a:tailEnd type="triangle" w="med" len="med"/>
          </a:ln>
        </p:spPr>
      </p:cxnSp>
      <p:sp>
        <p:nvSpPr>
          <p:cNvPr id="327" name="Shape 327"/>
          <p:cNvSpPr txBox="1">
            <a:spLocks noGrp="1"/>
          </p:cNvSpPr>
          <p:nvPr>
            <p:ph type="body" idx="1"/>
          </p:nvPr>
        </p:nvSpPr>
        <p:spPr>
          <a:xfrm>
            <a:off x="2753200" y="2828875"/>
            <a:ext cx="3262500" cy="402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400"/>
              <a:t>Ticket to HDFS</a:t>
            </a:r>
            <a:endParaRPr sz="1400"/>
          </a:p>
        </p:txBody>
      </p:sp>
      <p:pic>
        <p:nvPicPr>
          <p:cNvPr id="328" name="Shape 328"/>
          <p:cNvPicPr preferRelativeResize="0"/>
          <p:nvPr/>
        </p:nvPicPr>
        <p:blipFill>
          <a:blip r:embed="rId4">
            <a:alphaModFix/>
          </a:blip>
          <a:stretch>
            <a:fillRect/>
          </a:stretch>
        </p:blipFill>
        <p:spPr>
          <a:xfrm>
            <a:off x="4875807" y="1130875"/>
            <a:ext cx="1522843" cy="2107624"/>
          </a:xfrm>
          <a:prstGeom prst="rect">
            <a:avLst/>
          </a:prstGeom>
          <a:noFill/>
          <a:ln>
            <a:noFill/>
          </a:ln>
        </p:spPr>
      </p:pic>
      <p:sp>
        <p:nvSpPr>
          <p:cNvPr id="329" name="Shape 329"/>
          <p:cNvSpPr txBox="1">
            <a:spLocks noGrp="1"/>
          </p:cNvSpPr>
          <p:nvPr>
            <p:ph type="title"/>
          </p:nvPr>
        </p:nvSpPr>
        <p:spPr>
          <a:xfrm>
            <a:off x="159300" y="140225"/>
            <a:ext cx="47118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Kerberos, simplified</a:t>
            </a:r>
            <a:endParaRPr/>
          </a:p>
        </p:txBody>
      </p:sp>
      <p:sp>
        <p:nvSpPr>
          <p:cNvPr id="330" name="Shape 330"/>
          <p:cNvSpPr txBox="1"/>
          <p:nvPr/>
        </p:nvSpPr>
        <p:spPr>
          <a:xfrm>
            <a:off x="5626575" y="834325"/>
            <a:ext cx="594300" cy="42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SK1</a:t>
            </a:r>
            <a:endParaRPr/>
          </a:p>
        </p:txBody>
      </p:sp>
      <p:sp>
        <p:nvSpPr>
          <p:cNvPr id="331" name="Shape 331"/>
          <p:cNvSpPr/>
          <p:nvPr/>
        </p:nvSpPr>
        <p:spPr>
          <a:xfrm>
            <a:off x="1889600" y="1530575"/>
            <a:ext cx="4289100" cy="2484900"/>
          </a:xfrm>
          <a:prstGeom prst="round2DiagRect">
            <a:avLst>
              <a:gd name="adj1" fmla="val 16667"/>
              <a:gd name="adj2"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800">
                <a:solidFill>
                  <a:schemeClr val="dk2"/>
                </a:solidFill>
                <a:latin typeface="Comic Sans MS"/>
                <a:ea typeface="Comic Sans MS"/>
                <a:cs typeface="Comic Sans MS"/>
                <a:sym typeface="Comic Sans MS"/>
              </a:rPr>
              <a:t>You guys should talk only if the other side knows SK1.</a:t>
            </a:r>
            <a:endParaRPr sz="1800">
              <a:solidFill>
                <a:schemeClr val="dk2"/>
              </a:solidFill>
              <a:latin typeface="Comic Sans MS"/>
              <a:ea typeface="Comic Sans MS"/>
              <a:cs typeface="Comic Sans MS"/>
              <a:sym typeface="Comic Sans MS"/>
            </a:endParaRPr>
          </a:p>
          <a:p>
            <a:pPr marL="0" lvl="0" indent="0" rtl="0">
              <a:lnSpc>
                <a:spcPct val="115000"/>
              </a:lnSpc>
              <a:spcBef>
                <a:spcPts val="1600"/>
              </a:spcBef>
              <a:spcAft>
                <a:spcPts val="0"/>
              </a:spcAft>
              <a:buNone/>
            </a:pPr>
            <a:r>
              <a:rPr lang="en" sz="1800">
                <a:solidFill>
                  <a:schemeClr val="dk2"/>
                </a:solidFill>
                <a:latin typeface="Comic Sans MS"/>
                <a:ea typeface="Comic Sans MS"/>
                <a:cs typeface="Comic Sans MS"/>
                <a:sym typeface="Comic Sans MS"/>
              </a:rPr>
              <a:t>I’ll get SK1 to each of you secretly.</a:t>
            </a:r>
            <a:endParaRPr sz="1800">
              <a:solidFill>
                <a:schemeClr val="dk2"/>
              </a:solidFill>
              <a:latin typeface="Comic Sans MS"/>
              <a:ea typeface="Comic Sans MS"/>
              <a:cs typeface="Comic Sans MS"/>
              <a:sym typeface="Comic Sans MS"/>
            </a:endParaRPr>
          </a:p>
          <a:p>
            <a:pPr marL="0" lvl="0" indent="0" rtl="0">
              <a:lnSpc>
                <a:spcPct val="115000"/>
              </a:lnSpc>
              <a:spcBef>
                <a:spcPts val="1600"/>
              </a:spcBef>
              <a:spcAft>
                <a:spcPts val="1600"/>
              </a:spcAft>
              <a:buClr>
                <a:schemeClr val="dk1"/>
              </a:buClr>
              <a:buSzPts val="1100"/>
              <a:buFont typeface="Arial"/>
              <a:buNone/>
            </a:pPr>
            <a:r>
              <a:rPr lang="en" sz="1800">
                <a:solidFill>
                  <a:schemeClr val="dk2"/>
                </a:solidFill>
                <a:latin typeface="Comic Sans MS"/>
                <a:ea typeface="Comic Sans MS"/>
                <a:cs typeface="Comic Sans MS"/>
                <a:sym typeface="Comic Sans MS"/>
              </a:rPr>
              <a:t>I guarantee that the other side is genuine if they know SK1.</a:t>
            </a:r>
            <a:endParaRPr>
              <a:latin typeface="Comic Sans MS"/>
              <a:ea typeface="Comic Sans MS"/>
              <a:cs typeface="Comic Sans MS"/>
              <a:sym typeface="Comic Sans MS"/>
            </a:endParaRPr>
          </a:p>
        </p:txBody>
      </p:sp>
      <p:sp>
        <p:nvSpPr>
          <p:cNvPr id="332" name="Shape 332"/>
          <p:cNvSpPr/>
          <p:nvPr/>
        </p:nvSpPr>
        <p:spPr>
          <a:xfrm>
            <a:off x="1726250" y="624800"/>
            <a:ext cx="1522800" cy="8592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a:latin typeface="Comic Sans MS"/>
                <a:ea typeface="Comic Sans MS"/>
                <a:cs typeface="Comic Sans MS"/>
                <a:sym typeface="Comic Sans MS"/>
              </a:rPr>
              <a:t>Order # SK1</a:t>
            </a:r>
            <a:endParaRPr>
              <a:latin typeface="Comic Sans MS"/>
              <a:ea typeface="Comic Sans MS"/>
              <a:cs typeface="Comic Sans MS"/>
              <a:sym typeface="Comic Sans MS"/>
            </a:endParaRPr>
          </a:p>
          <a:p>
            <a:pPr marL="0" lvl="0" indent="0" rtl="0">
              <a:spcBef>
                <a:spcPts val="0"/>
              </a:spcBef>
              <a:spcAft>
                <a:spcPts val="0"/>
              </a:spcAft>
              <a:buNone/>
            </a:pPr>
            <a:endParaRPr>
              <a:latin typeface="Comic Sans MS"/>
              <a:ea typeface="Comic Sans MS"/>
              <a:cs typeface="Comic Sans MS"/>
              <a:sym typeface="Comic Sans MS"/>
            </a:endParaRPr>
          </a:p>
          <a:p>
            <a:pPr marL="0" lvl="0" indent="0" rtl="0">
              <a:spcBef>
                <a:spcPts val="0"/>
              </a:spcBef>
              <a:spcAft>
                <a:spcPts val="0"/>
              </a:spcAft>
              <a:buNone/>
            </a:pPr>
            <a:r>
              <a:rPr lang="en">
                <a:latin typeface="Comic Sans MS"/>
                <a:ea typeface="Comic Sans MS"/>
                <a:cs typeface="Comic Sans MS"/>
                <a:sym typeface="Comic Sans MS"/>
              </a:rPr>
              <a:t>Customer copy</a:t>
            </a:r>
            <a:endParaRPr>
              <a:latin typeface="Comic Sans MS"/>
              <a:ea typeface="Comic Sans MS"/>
              <a:cs typeface="Comic Sans MS"/>
              <a:sym typeface="Comic Sans MS"/>
            </a:endParaRPr>
          </a:p>
        </p:txBody>
      </p:sp>
      <p:sp>
        <p:nvSpPr>
          <p:cNvPr id="333" name="Shape 333"/>
          <p:cNvSpPr/>
          <p:nvPr/>
        </p:nvSpPr>
        <p:spPr>
          <a:xfrm>
            <a:off x="3326450" y="624800"/>
            <a:ext cx="1522800" cy="8592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a:latin typeface="Comic Sans MS"/>
                <a:ea typeface="Comic Sans MS"/>
                <a:cs typeface="Comic Sans MS"/>
                <a:sym typeface="Comic Sans MS"/>
              </a:rPr>
              <a:t>Order # SK1</a:t>
            </a:r>
            <a:endParaRPr>
              <a:latin typeface="Comic Sans MS"/>
              <a:ea typeface="Comic Sans MS"/>
              <a:cs typeface="Comic Sans MS"/>
              <a:sym typeface="Comic Sans MS"/>
            </a:endParaRPr>
          </a:p>
          <a:p>
            <a:pPr marL="0" lvl="0" indent="0" rtl="0">
              <a:spcBef>
                <a:spcPts val="0"/>
              </a:spcBef>
              <a:spcAft>
                <a:spcPts val="0"/>
              </a:spcAft>
              <a:buNone/>
            </a:pPr>
            <a:endParaRPr>
              <a:latin typeface="Comic Sans MS"/>
              <a:ea typeface="Comic Sans MS"/>
              <a:cs typeface="Comic Sans MS"/>
              <a:sym typeface="Comic Sans MS"/>
            </a:endParaRPr>
          </a:p>
          <a:p>
            <a:pPr marL="0" lvl="0" indent="0" rtl="0">
              <a:spcBef>
                <a:spcPts val="0"/>
              </a:spcBef>
              <a:spcAft>
                <a:spcPts val="0"/>
              </a:spcAft>
              <a:buNone/>
            </a:pPr>
            <a:r>
              <a:rPr lang="en">
                <a:latin typeface="Comic Sans MS"/>
                <a:ea typeface="Comic Sans MS"/>
                <a:cs typeface="Comic Sans MS"/>
                <a:sym typeface="Comic Sans MS"/>
              </a:rPr>
              <a:t>Merchant copy</a:t>
            </a:r>
            <a:endParaRPr>
              <a:latin typeface="Comic Sans MS"/>
              <a:ea typeface="Comic Sans MS"/>
              <a:cs typeface="Comic Sans MS"/>
              <a:sym typeface="Comic Sans MS"/>
            </a:endParaRPr>
          </a:p>
        </p:txBody>
      </p:sp>
      <p:sp>
        <p:nvSpPr>
          <p:cNvPr id="334" name="Shape 334"/>
          <p:cNvSpPr txBox="1"/>
          <p:nvPr/>
        </p:nvSpPr>
        <p:spPr>
          <a:xfrm>
            <a:off x="1138375" y="3541325"/>
            <a:ext cx="594300" cy="42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SK1</a:t>
            </a:r>
            <a:endParaRPr/>
          </a:p>
        </p:txBody>
      </p:sp>
      <p:sp>
        <p:nvSpPr>
          <p:cNvPr id="335" name="Shape 335"/>
          <p:cNvSpPr txBox="1"/>
          <p:nvPr/>
        </p:nvSpPr>
        <p:spPr>
          <a:xfrm>
            <a:off x="6017650" y="3538275"/>
            <a:ext cx="594300" cy="42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SK1</a:t>
            </a:r>
            <a:endParaRPr/>
          </a:p>
        </p:txBody>
      </p:sp>
      <p:pic>
        <p:nvPicPr>
          <p:cNvPr id="336" name="Shape 336"/>
          <p:cNvPicPr preferRelativeResize="0"/>
          <p:nvPr/>
        </p:nvPicPr>
        <p:blipFill>
          <a:blip r:embed="rId5">
            <a:alphaModFix/>
          </a:blip>
          <a:stretch>
            <a:fillRect/>
          </a:stretch>
        </p:blipFill>
        <p:spPr>
          <a:xfrm>
            <a:off x="4760550" y="2566435"/>
            <a:ext cx="1580100" cy="900666"/>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par>
                                <p:cTn id="8" presetID="10" presetClass="entr" presetSubtype="0" fill="hold" nodeType="withEffect">
                                  <p:stCondLst>
                                    <p:cond delay="0"/>
                                  </p:stCondLst>
                                  <p:childTnLst>
                                    <p:set>
                                      <p:cBhvr>
                                        <p:cTn id="9" dur="1" fill="hold">
                                          <p:stCondLst>
                                            <p:cond delay="0"/>
                                          </p:stCondLst>
                                        </p:cTn>
                                        <p:tgtEl>
                                          <p:spTgt spid="321"/>
                                        </p:tgtEl>
                                        <p:attrNameLst>
                                          <p:attrName>style.visibility</p:attrName>
                                        </p:attrNameLst>
                                      </p:cBhvr>
                                      <p:to>
                                        <p:strVal val="visible"/>
                                      </p:to>
                                    </p:set>
                                    <p:animEffect transition="in" filter="fade">
                                      <p:cBhvr>
                                        <p:cTn id="10" dur="1000"/>
                                        <p:tgtEl>
                                          <p:spTgt spid="3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0"/>
                                        </p:tgtEl>
                                        <p:attrNameLst>
                                          <p:attrName>style.visibility</p:attrName>
                                        </p:attrNameLst>
                                      </p:cBhvr>
                                      <p:to>
                                        <p:strVal val="visible"/>
                                      </p:to>
                                    </p:set>
                                    <p:animEffect transition="in" filter="fade">
                                      <p:cBhvr>
                                        <p:cTn id="15" dur="1000"/>
                                        <p:tgtEl>
                                          <p:spTgt spid="3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1"/>
                                        </p:tgtEl>
                                        <p:attrNameLst>
                                          <p:attrName>style.visibility</p:attrName>
                                        </p:attrNameLst>
                                      </p:cBhvr>
                                      <p:to>
                                        <p:strVal val="visible"/>
                                      </p:to>
                                    </p:set>
                                    <p:animEffect transition="in" filter="fade">
                                      <p:cBhvr>
                                        <p:cTn id="20" dur="1000"/>
                                        <p:tgtEl>
                                          <p:spTgt spid="3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331"/>
                                        </p:tgtEl>
                                      </p:cBhvr>
                                    </p:animEffect>
                                    <p:set>
                                      <p:cBhvr>
                                        <p:cTn id="25" dur="1" fill="hold">
                                          <p:stCondLst>
                                            <p:cond delay="1000"/>
                                          </p:stCondLst>
                                        </p:cTn>
                                        <p:tgtEl>
                                          <p:spTgt spid="33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330"/>
                                        </p:tgtEl>
                                      </p:cBhvr>
                                    </p:animEffect>
                                    <p:set>
                                      <p:cBhvr>
                                        <p:cTn id="28" dur="1" fill="hold">
                                          <p:stCondLst>
                                            <p:cond delay="1000"/>
                                          </p:stCondLst>
                                        </p:cTn>
                                        <p:tgtEl>
                                          <p:spTgt spid="33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4"/>
                                        </p:tgtEl>
                                        <p:attrNameLst>
                                          <p:attrName>style.visibility</p:attrName>
                                        </p:attrNameLst>
                                      </p:cBhvr>
                                      <p:to>
                                        <p:strVal val="visible"/>
                                      </p:to>
                                    </p:set>
                                    <p:animEffect transition="in" filter="fade">
                                      <p:cBhvr>
                                        <p:cTn id="33" dur="1000"/>
                                        <p:tgtEl>
                                          <p:spTgt spid="324"/>
                                        </p:tgtEl>
                                      </p:cBhvr>
                                    </p:animEffect>
                                  </p:childTnLst>
                                </p:cTn>
                              </p:par>
                              <p:par>
                                <p:cTn id="34" presetID="10" presetClass="entr" presetSubtype="0" fill="hold" nodeType="withEffect">
                                  <p:stCondLst>
                                    <p:cond delay="0"/>
                                  </p:stCondLst>
                                  <p:childTnLst>
                                    <p:set>
                                      <p:cBhvr>
                                        <p:cTn id="35" dur="1" fill="hold">
                                          <p:stCondLst>
                                            <p:cond delay="0"/>
                                          </p:stCondLst>
                                        </p:cTn>
                                        <p:tgtEl>
                                          <p:spTgt spid="325"/>
                                        </p:tgtEl>
                                        <p:attrNameLst>
                                          <p:attrName>style.visibility</p:attrName>
                                        </p:attrNameLst>
                                      </p:cBhvr>
                                      <p:to>
                                        <p:strVal val="visible"/>
                                      </p:to>
                                    </p:set>
                                    <p:animEffect transition="in" filter="fade">
                                      <p:cBhvr>
                                        <p:cTn id="36" dur="1000"/>
                                        <p:tgtEl>
                                          <p:spTgt spid="325"/>
                                        </p:tgtEl>
                                      </p:cBhvr>
                                    </p:animEffect>
                                  </p:childTnLst>
                                </p:cTn>
                              </p:par>
                              <p:par>
                                <p:cTn id="37" presetID="10" presetClass="entr" presetSubtype="0" fill="hold" nodeType="withEffect">
                                  <p:stCondLst>
                                    <p:cond delay="0"/>
                                  </p:stCondLst>
                                  <p:childTnLst>
                                    <p:set>
                                      <p:cBhvr>
                                        <p:cTn id="38" dur="1" fill="hold">
                                          <p:stCondLst>
                                            <p:cond delay="0"/>
                                          </p:stCondLst>
                                        </p:cTn>
                                        <p:tgtEl>
                                          <p:spTgt spid="326"/>
                                        </p:tgtEl>
                                        <p:attrNameLst>
                                          <p:attrName>style.visibility</p:attrName>
                                        </p:attrNameLst>
                                      </p:cBhvr>
                                      <p:to>
                                        <p:strVal val="visible"/>
                                      </p:to>
                                    </p:set>
                                    <p:animEffect transition="in" filter="fade">
                                      <p:cBhvr>
                                        <p:cTn id="39" dur="1000"/>
                                        <p:tgtEl>
                                          <p:spTgt spid="326"/>
                                        </p:tgtEl>
                                      </p:cBhvr>
                                    </p:animEffect>
                                  </p:childTnLst>
                                </p:cTn>
                              </p:par>
                              <p:par>
                                <p:cTn id="40" presetID="10" presetClass="entr" presetSubtype="0" fill="hold" nodeType="withEffect">
                                  <p:stCondLst>
                                    <p:cond delay="0"/>
                                  </p:stCondLst>
                                  <p:childTnLst>
                                    <p:set>
                                      <p:cBhvr>
                                        <p:cTn id="41" dur="1" fill="hold">
                                          <p:stCondLst>
                                            <p:cond delay="0"/>
                                          </p:stCondLst>
                                        </p:cTn>
                                        <p:tgtEl>
                                          <p:spTgt spid="314"/>
                                        </p:tgtEl>
                                        <p:attrNameLst>
                                          <p:attrName>style.visibility</p:attrName>
                                        </p:attrNameLst>
                                      </p:cBhvr>
                                      <p:to>
                                        <p:strVal val="visible"/>
                                      </p:to>
                                    </p:set>
                                    <p:animEffect transition="in" filter="fade">
                                      <p:cBhvr>
                                        <p:cTn id="42" dur="1000"/>
                                        <p:tgtEl>
                                          <p:spTgt spid="314"/>
                                        </p:tgtEl>
                                      </p:cBhvr>
                                    </p:animEffect>
                                  </p:childTnLst>
                                </p:cTn>
                              </p:par>
                              <p:par>
                                <p:cTn id="43" presetID="10" presetClass="entr" presetSubtype="0" fill="hold" nodeType="withEffect">
                                  <p:stCondLst>
                                    <p:cond delay="0"/>
                                  </p:stCondLst>
                                  <p:childTnLst>
                                    <p:set>
                                      <p:cBhvr>
                                        <p:cTn id="44" dur="1" fill="hold">
                                          <p:stCondLst>
                                            <p:cond delay="0"/>
                                          </p:stCondLst>
                                        </p:cTn>
                                        <p:tgtEl>
                                          <p:spTgt spid="313"/>
                                        </p:tgtEl>
                                        <p:attrNameLst>
                                          <p:attrName>style.visibility</p:attrName>
                                        </p:attrNameLst>
                                      </p:cBhvr>
                                      <p:to>
                                        <p:strVal val="visible"/>
                                      </p:to>
                                    </p:set>
                                    <p:animEffect transition="in" filter="fade">
                                      <p:cBhvr>
                                        <p:cTn id="45" dur="1000"/>
                                        <p:tgtEl>
                                          <p:spTgt spid="313"/>
                                        </p:tgtEl>
                                      </p:cBhvr>
                                    </p:animEffect>
                                  </p:childTnLst>
                                </p:cTn>
                              </p:par>
                              <p:par>
                                <p:cTn id="46" presetID="10" presetClass="entr" presetSubtype="0" fill="hold" nodeType="withEffect">
                                  <p:stCondLst>
                                    <p:cond delay="0"/>
                                  </p:stCondLst>
                                  <p:childTnLst>
                                    <p:set>
                                      <p:cBhvr>
                                        <p:cTn id="47" dur="1" fill="hold">
                                          <p:stCondLst>
                                            <p:cond delay="0"/>
                                          </p:stCondLst>
                                        </p:cTn>
                                        <p:tgtEl>
                                          <p:spTgt spid="312"/>
                                        </p:tgtEl>
                                        <p:attrNameLst>
                                          <p:attrName>style.visibility</p:attrName>
                                        </p:attrNameLst>
                                      </p:cBhvr>
                                      <p:to>
                                        <p:strVal val="visible"/>
                                      </p:to>
                                    </p:set>
                                    <p:animEffect transition="in" filter="fade">
                                      <p:cBhvr>
                                        <p:cTn id="48" dur="1000"/>
                                        <p:tgtEl>
                                          <p:spTgt spid="312"/>
                                        </p:tgtEl>
                                      </p:cBhvr>
                                    </p:animEffect>
                                  </p:childTnLst>
                                </p:cTn>
                              </p:par>
                              <p:par>
                                <p:cTn id="49" presetID="10" presetClass="entr" presetSubtype="0" fill="hold" nodeType="withEffect">
                                  <p:stCondLst>
                                    <p:cond delay="0"/>
                                  </p:stCondLst>
                                  <p:childTnLst>
                                    <p:set>
                                      <p:cBhvr>
                                        <p:cTn id="50" dur="1" fill="hold">
                                          <p:stCondLst>
                                            <p:cond delay="0"/>
                                          </p:stCondLst>
                                        </p:cTn>
                                        <p:tgtEl>
                                          <p:spTgt spid="311"/>
                                        </p:tgtEl>
                                        <p:attrNameLst>
                                          <p:attrName>style.visibility</p:attrName>
                                        </p:attrNameLst>
                                      </p:cBhvr>
                                      <p:to>
                                        <p:strVal val="visible"/>
                                      </p:to>
                                    </p:set>
                                    <p:animEffect transition="in" filter="fade">
                                      <p:cBhvr>
                                        <p:cTn id="51" dur="1000"/>
                                        <p:tgtEl>
                                          <p:spTgt spid="3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32"/>
                                        </p:tgtEl>
                                        <p:attrNameLst>
                                          <p:attrName>style.visibility</p:attrName>
                                        </p:attrNameLst>
                                      </p:cBhvr>
                                      <p:to>
                                        <p:strVal val="visible"/>
                                      </p:to>
                                    </p:set>
                                    <p:animEffect transition="in" filter="fade">
                                      <p:cBhvr>
                                        <p:cTn id="56" dur="1000"/>
                                        <p:tgtEl>
                                          <p:spTgt spid="332"/>
                                        </p:tgtEl>
                                      </p:cBhvr>
                                    </p:animEffect>
                                  </p:childTnLst>
                                </p:cTn>
                              </p:par>
                              <p:par>
                                <p:cTn id="57" presetID="10" presetClass="entr" presetSubtype="0" fill="hold" nodeType="withEffect">
                                  <p:stCondLst>
                                    <p:cond delay="0"/>
                                  </p:stCondLst>
                                  <p:childTnLst>
                                    <p:set>
                                      <p:cBhvr>
                                        <p:cTn id="58" dur="1" fill="hold">
                                          <p:stCondLst>
                                            <p:cond delay="0"/>
                                          </p:stCondLst>
                                        </p:cTn>
                                        <p:tgtEl>
                                          <p:spTgt spid="333"/>
                                        </p:tgtEl>
                                        <p:attrNameLst>
                                          <p:attrName>style.visibility</p:attrName>
                                        </p:attrNameLst>
                                      </p:cBhvr>
                                      <p:to>
                                        <p:strVal val="visible"/>
                                      </p:to>
                                    </p:set>
                                    <p:animEffect transition="in" filter="fade">
                                      <p:cBhvr>
                                        <p:cTn id="59" dur="1000"/>
                                        <p:tgtEl>
                                          <p:spTgt spid="3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8"/>
                                        </p:tgtEl>
                                        <p:attrNameLst>
                                          <p:attrName>style.visibility</p:attrName>
                                        </p:attrNameLst>
                                      </p:cBhvr>
                                      <p:to>
                                        <p:strVal val="visible"/>
                                      </p:to>
                                    </p:set>
                                    <p:animEffect transition="in" filter="fade">
                                      <p:cBhvr>
                                        <p:cTn id="64" dur="1000"/>
                                        <p:tgtEl>
                                          <p:spTgt spid="3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1"/>
                                        <p:tgtEl>
                                          <p:spTgt spid="333"/>
                                        </p:tgtEl>
                                      </p:cBhvr>
                                    </p:animEffect>
                                    <p:set>
                                      <p:cBhvr>
                                        <p:cTn id="69" dur="1" fill="hold">
                                          <p:stCondLst>
                                            <p:cond delay="0"/>
                                          </p:stCondLst>
                                        </p:cTn>
                                        <p:tgtEl>
                                          <p:spTgt spid="33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1"/>
                                        <p:tgtEl>
                                          <p:spTgt spid="332"/>
                                        </p:tgtEl>
                                      </p:cBhvr>
                                    </p:animEffect>
                                    <p:set>
                                      <p:cBhvr>
                                        <p:cTn id="74" dur="1" fill="hold">
                                          <p:stCondLst>
                                            <p:cond delay="0"/>
                                          </p:stCondLst>
                                        </p:cTn>
                                        <p:tgtEl>
                                          <p:spTgt spid="33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34"/>
                                        </p:tgtEl>
                                        <p:attrNameLst>
                                          <p:attrName>style.visibility</p:attrName>
                                        </p:attrNameLst>
                                      </p:cBhvr>
                                      <p:to>
                                        <p:strVal val="visible"/>
                                      </p:to>
                                    </p:set>
                                    <p:animEffect transition="in" filter="fade">
                                      <p:cBhvr>
                                        <p:cTn id="79" dur="1000"/>
                                        <p:tgtEl>
                                          <p:spTgt spid="33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3"/>
                                        </p:tgtEl>
                                        <p:attrNameLst>
                                          <p:attrName>style.visibility</p:attrName>
                                        </p:attrNameLst>
                                      </p:cBhvr>
                                      <p:to>
                                        <p:strVal val="visible"/>
                                      </p:to>
                                    </p:set>
                                    <p:animEffect transition="in" filter="fade">
                                      <p:cBhvr>
                                        <p:cTn id="84" dur="1000"/>
                                        <p:tgtEl>
                                          <p:spTgt spid="323"/>
                                        </p:tgtEl>
                                      </p:cBhvr>
                                    </p:animEffect>
                                  </p:childTnLst>
                                </p:cTn>
                              </p:par>
                              <p:par>
                                <p:cTn id="85" presetID="10" presetClass="entr" presetSubtype="0" fill="hold" nodeType="withEffect">
                                  <p:stCondLst>
                                    <p:cond delay="0"/>
                                  </p:stCondLst>
                                  <p:childTnLst>
                                    <p:set>
                                      <p:cBhvr>
                                        <p:cTn id="86" dur="1" fill="hold">
                                          <p:stCondLst>
                                            <p:cond delay="0"/>
                                          </p:stCondLst>
                                        </p:cTn>
                                        <p:tgtEl>
                                          <p:spTgt spid="322"/>
                                        </p:tgtEl>
                                        <p:attrNameLst>
                                          <p:attrName>style.visibility</p:attrName>
                                        </p:attrNameLst>
                                      </p:cBhvr>
                                      <p:to>
                                        <p:strVal val="visible"/>
                                      </p:to>
                                    </p:set>
                                    <p:animEffect transition="in" filter="fade">
                                      <p:cBhvr>
                                        <p:cTn id="87" dur="1000"/>
                                        <p:tgtEl>
                                          <p:spTgt spid="3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35"/>
                                        </p:tgtEl>
                                        <p:attrNameLst>
                                          <p:attrName>style.visibility</p:attrName>
                                        </p:attrNameLst>
                                      </p:cBhvr>
                                      <p:to>
                                        <p:strVal val="visible"/>
                                      </p:to>
                                    </p:set>
                                    <p:animEffect transition="in" filter="fade">
                                      <p:cBhvr>
                                        <p:cTn id="92" dur="1000"/>
                                        <p:tgtEl>
                                          <p:spTgt spid="3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15"/>
                                        </p:tgtEl>
                                        <p:attrNameLst>
                                          <p:attrName>style.visibility</p:attrName>
                                        </p:attrNameLst>
                                      </p:cBhvr>
                                      <p:to>
                                        <p:strVal val="visible"/>
                                      </p:to>
                                    </p:set>
                                    <p:animEffect transition="in" filter="fade">
                                      <p:cBhvr>
                                        <p:cTn id="97" dur="1000"/>
                                        <p:tgtEl>
                                          <p:spTgt spid="315"/>
                                        </p:tgtEl>
                                      </p:cBhvr>
                                    </p:animEffect>
                                  </p:childTnLst>
                                </p:cTn>
                              </p:par>
                              <p:par>
                                <p:cTn id="98" presetID="10" presetClass="entr" presetSubtype="0" fill="hold" nodeType="withEffect">
                                  <p:stCondLst>
                                    <p:cond delay="0"/>
                                  </p:stCondLst>
                                  <p:childTnLst>
                                    <p:set>
                                      <p:cBhvr>
                                        <p:cTn id="99" dur="1" fill="hold">
                                          <p:stCondLst>
                                            <p:cond delay="0"/>
                                          </p:stCondLst>
                                        </p:cTn>
                                        <p:tgtEl>
                                          <p:spTgt spid="310"/>
                                        </p:tgtEl>
                                        <p:attrNameLst>
                                          <p:attrName>style.visibility</p:attrName>
                                        </p:attrNameLst>
                                      </p:cBhvr>
                                      <p:to>
                                        <p:strVal val="visible"/>
                                      </p:to>
                                    </p:set>
                                    <p:animEffect transition="in" filter="fade">
                                      <p:cBhvr>
                                        <p:cTn id="100" dur="1000"/>
                                        <p:tgtEl>
                                          <p:spTgt spid="310"/>
                                        </p:tgtEl>
                                      </p:cBhvr>
                                    </p:animEffect>
                                  </p:childTnLst>
                                </p:cTn>
                              </p:par>
                              <p:par>
                                <p:cTn id="101" presetID="10" presetClass="entr" presetSubtype="0" fill="hold" nodeType="withEffect">
                                  <p:stCondLst>
                                    <p:cond delay="0"/>
                                  </p:stCondLst>
                                  <p:childTnLst>
                                    <p:set>
                                      <p:cBhvr>
                                        <p:cTn id="102" dur="1" fill="hold">
                                          <p:stCondLst>
                                            <p:cond delay="0"/>
                                          </p:stCondLst>
                                        </p:cTn>
                                        <p:tgtEl>
                                          <p:spTgt spid="308"/>
                                        </p:tgtEl>
                                        <p:attrNameLst>
                                          <p:attrName>style.visibility</p:attrName>
                                        </p:attrNameLst>
                                      </p:cBhvr>
                                      <p:to>
                                        <p:strVal val="visible"/>
                                      </p:to>
                                    </p:set>
                                    <p:animEffect transition="in" filter="fade">
                                      <p:cBhvr>
                                        <p:cTn id="103" dur="1000"/>
                                        <p:tgtEl>
                                          <p:spTgt spid="308"/>
                                        </p:tgtEl>
                                      </p:cBhvr>
                                    </p:animEffect>
                                  </p:childTnLst>
                                </p:cTn>
                              </p:par>
                              <p:par>
                                <p:cTn id="104" presetID="10" presetClass="entr" presetSubtype="0" fill="hold" nodeType="withEffect">
                                  <p:stCondLst>
                                    <p:cond delay="0"/>
                                  </p:stCondLst>
                                  <p:childTnLst>
                                    <p:set>
                                      <p:cBhvr>
                                        <p:cTn id="105" dur="1" fill="hold">
                                          <p:stCondLst>
                                            <p:cond delay="0"/>
                                          </p:stCondLst>
                                        </p:cTn>
                                        <p:tgtEl>
                                          <p:spTgt spid="309"/>
                                        </p:tgtEl>
                                        <p:attrNameLst>
                                          <p:attrName>style.visibility</p:attrName>
                                        </p:attrNameLst>
                                      </p:cBhvr>
                                      <p:to>
                                        <p:strVal val="visible"/>
                                      </p:to>
                                    </p:set>
                                    <p:animEffect transition="in" filter="fade">
                                      <p:cBhvr>
                                        <p:cTn id="106" dur="1000"/>
                                        <p:tgtEl>
                                          <p:spTgt spid="30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1000"/>
                                        <p:tgtEl>
                                          <p:spTgt spid="328"/>
                                        </p:tgtEl>
                                      </p:cBhvr>
                                    </p:animEffect>
                                    <p:set>
                                      <p:cBhvr>
                                        <p:cTn id="111" dur="1" fill="hold">
                                          <p:stCondLst>
                                            <p:cond delay="1000"/>
                                          </p:stCondLst>
                                        </p:cTn>
                                        <p:tgtEl>
                                          <p:spTgt spid="32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27"/>
                                        </p:tgtEl>
                                        <p:attrNameLst>
                                          <p:attrName>style.visibility</p:attrName>
                                        </p:attrNameLst>
                                      </p:cBhvr>
                                      <p:to>
                                        <p:strVal val="visible"/>
                                      </p:to>
                                    </p:set>
                                    <p:animEffect transition="in" filter="fade">
                                      <p:cBhvr>
                                        <p:cTn id="116" dur="1000"/>
                                        <p:tgtEl>
                                          <p:spTgt spid="327"/>
                                        </p:tgtEl>
                                      </p:cBhvr>
                                    </p:animEffect>
                                  </p:childTnLst>
                                </p:cTn>
                              </p:par>
                              <p:par>
                                <p:cTn id="117" presetID="10" presetClass="entr" presetSubtype="0" fill="hold" nodeType="withEffect">
                                  <p:stCondLst>
                                    <p:cond delay="0"/>
                                  </p:stCondLst>
                                  <p:childTnLst>
                                    <p:set>
                                      <p:cBhvr>
                                        <p:cTn id="118" dur="1" fill="hold">
                                          <p:stCondLst>
                                            <p:cond delay="0"/>
                                          </p:stCondLst>
                                        </p:cTn>
                                        <p:tgtEl>
                                          <p:spTgt spid="336"/>
                                        </p:tgtEl>
                                        <p:attrNameLst>
                                          <p:attrName>style.visibility</p:attrName>
                                        </p:attrNameLst>
                                      </p:cBhvr>
                                      <p:to>
                                        <p:strVal val="visible"/>
                                      </p:to>
                                    </p:set>
                                    <p:animEffect transition="in" filter="fade">
                                      <p:cBhvr>
                                        <p:cTn id="119"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HDFS Delegation Token</a:t>
            </a:r>
            <a:endParaRPr/>
          </a:p>
        </p:txBody>
      </p:sp>
      <p:sp>
        <p:nvSpPr>
          <p:cNvPr id="342" name="Shape 342"/>
          <p:cNvSpPr txBox="1">
            <a:spLocks noGrp="1"/>
          </p:cNvSpPr>
          <p:nvPr>
            <p:ph type="body" idx="1"/>
          </p:nvPr>
        </p:nvSpPr>
        <p:spPr>
          <a:xfrm>
            <a:off x="311700" y="1152475"/>
            <a:ext cx="61440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Kerberos ticket, no good for executors on cluster nodes.</a:t>
            </a:r>
            <a:endParaRPr/>
          </a:p>
          <a:p>
            <a:pPr marL="914400" lvl="0" indent="-342900">
              <a:spcBef>
                <a:spcPts val="1600"/>
              </a:spcBef>
              <a:spcAft>
                <a:spcPts val="0"/>
              </a:spcAft>
              <a:buSzPts val="1800"/>
              <a:buChar char="●"/>
            </a:pPr>
            <a:r>
              <a:rPr lang="en"/>
              <a:t>Stamped with the client IP.</a:t>
            </a:r>
            <a:endParaRPr/>
          </a:p>
          <a:p>
            <a:pPr marL="0" lvl="0" indent="0">
              <a:spcBef>
                <a:spcPts val="1600"/>
              </a:spcBef>
              <a:spcAft>
                <a:spcPts val="0"/>
              </a:spcAft>
              <a:buNone/>
            </a:pPr>
            <a:r>
              <a:rPr lang="en"/>
              <a:t>Give tokens to driver and executors instead.</a:t>
            </a:r>
            <a:endParaRPr/>
          </a:p>
          <a:p>
            <a:pPr marL="914400" lvl="0" indent="-342900" rtl="0">
              <a:spcBef>
                <a:spcPts val="1600"/>
              </a:spcBef>
              <a:spcAft>
                <a:spcPts val="0"/>
              </a:spcAft>
              <a:buSzPts val="1800"/>
              <a:buChar char="●"/>
            </a:pPr>
            <a:r>
              <a:rPr lang="en"/>
              <a:t>Issued by namenode only if the client has a valid Kerberos ticket.</a:t>
            </a:r>
            <a:endParaRPr/>
          </a:p>
          <a:p>
            <a:pPr marL="914400" lvl="0" indent="-342900" rtl="0">
              <a:spcBef>
                <a:spcPts val="0"/>
              </a:spcBef>
              <a:spcAft>
                <a:spcPts val="0"/>
              </a:spcAft>
              <a:buSzPts val="1800"/>
              <a:buChar char="●"/>
            </a:pPr>
            <a:r>
              <a:rPr lang="en"/>
              <a:t>No client IP stamped.</a:t>
            </a:r>
            <a:endParaRPr/>
          </a:p>
          <a:p>
            <a:pPr marL="914400" lvl="0" indent="-342900" rtl="0">
              <a:spcBef>
                <a:spcPts val="0"/>
              </a:spcBef>
              <a:spcAft>
                <a:spcPts val="0"/>
              </a:spcAft>
              <a:buSzPts val="1800"/>
              <a:buChar char="●"/>
            </a:pPr>
            <a:r>
              <a:rPr lang="en"/>
              <a:t>Permit for driver and executors to use HDFS on your behalf across all cluster nodes.</a:t>
            </a:r>
            <a:endParaRPr/>
          </a:p>
        </p:txBody>
      </p:sp>
      <p:pic>
        <p:nvPicPr>
          <p:cNvPr id="343" name="Shape 343"/>
          <p:cNvPicPr preferRelativeResize="0"/>
          <p:nvPr/>
        </p:nvPicPr>
        <p:blipFill>
          <a:blip r:embed="rId3">
            <a:alphaModFix/>
          </a:blip>
          <a:stretch>
            <a:fillRect/>
          </a:stretch>
        </p:blipFill>
        <p:spPr>
          <a:xfrm>
            <a:off x="6432725" y="445025"/>
            <a:ext cx="2514925" cy="1824194"/>
          </a:xfrm>
          <a:prstGeom prst="rect">
            <a:avLst/>
          </a:prstGeom>
          <a:noFill/>
          <a:ln>
            <a:noFill/>
          </a:ln>
        </p:spPr>
      </p:pic>
      <p:pic>
        <p:nvPicPr>
          <p:cNvPr id="344" name="Shape 344"/>
          <p:cNvPicPr preferRelativeResize="0"/>
          <p:nvPr/>
        </p:nvPicPr>
        <p:blipFill>
          <a:blip r:embed="rId4">
            <a:alphaModFix/>
          </a:blip>
          <a:stretch>
            <a:fillRect/>
          </a:stretch>
        </p:blipFill>
        <p:spPr>
          <a:xfrm>
            <a:off x="7033929" y="1642464"/>
            <a:ext cx="1770810" cy="921961"/>
          </a:xfrm>
          <a:prstGeom prst="rect">
            <a:avLst/>
          </a:prstGeom>
          <a:noFill/>
          <a:ln>
            <a:noFill/>
          </a:ln>
        </p:spPr>
      </p:pic>
      <p:pic>
        <p:nvPicPr>
          <p:cNvPr id="345" name="Shape 345"/>
          <p:cNvPicPr preferRelativeResize="0"/>
          <p:nvPr/>
        </p:nvPicPr>
        <p:blipFill>
          <a:blip r:embed="rId5">
            <a:alphaModFix/>
          </a:blip>
          <a:stretch>
            <a:fillRect/>
          </a:stretch>
        </p:blipFill>
        <p:spPr>
          <a:xfrm>
            <a:off x="6705600" y="2852575"/>
            <a:ext cx="1870499" cy="1681326"/>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1000"/>
                                        <p:tgtEl>
                                          <p:spTgt spid="344"/>
                                        </p:tgtEl>
                                      </p:cBhvr>
                                    </p:animEffect>
                                  </p:childTnLst>
                                </p:cTn>
                              </p:par>
                              <p:par>
                                <p:cTn id="8" presetID="10" presetClass="entr" presetSubtype="0" fill="hold" nodeType="withEffect">
                                  <p:stCondLst>
                                    <p:cond delay="0"/>
                                  </p:stCondLst>
                                  <p:childTnLst>
                                    <p:set>
                                      <p:cBhvr>
                                        <p:cTn id="9" dur="1" fill="hold">
                                          <p:stCondLst>
                                            <p:cond delay="0"/>
                                          </p:stCondLst>
                                        </p:cTn>
                                        <p:tgtEl>
                                          <p:spTgt spid="343"/>
                                        </p:tgtEl>
                                        <p:attrNameLst>
                                          <p:attrName>style.visibility</p:attrName>
                                        </p:attrNameLst>
                                      </p:cBhvr>
                                      <p:to>
                                        <p:strVal val="visible"/>
                                      </p:to>
                                    </p:set>
                                    <p:animEffect transition="in" filter="fade">
                                      <p:cBhvr>
                                        <p:cTn id="10" dur="1000"/>
                                        <p:tgtEl>
                                          <p:spTgt spid="3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5"/>
                                        </p:tgtEl>
                                        <p:attrNameLst>
                                          <p:attrName>style.visibility</p:attrName>
                                        </p:attrNameLst>
                                      </p:cBhvr>
                                      <p:to>
                                        <p:strVal val="visible"/>
                                      </p:to>
                                    </p:set>
                                    <p:animEffect transition="in" filter="fade">
                                      <p:cBhvr>
                                        <p:cTn id="15"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Solved: Share tokens via K8s Secret</a:t>
            </a:r>
            <a:endParaRPr/>
          </a:p>
        </p:txBody>
      </p:sp>
      <p:sp>
        <p:nvSpPr>
          <p:cNvPr id="351" name="Shape 351"/>
          <p:cNvSpPr/>
          <p:nvPr/>
        </p:nvSpPr>
        <p:spPr>
          <a:xfrm>
            <a:off x="1238450" y="1191725"/>
            <a:ext cx="4745100" cy="259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6197423" y="1191725"/>
            <a:ext cx="2700600" cy="259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txBox="1"/>
          <p:nvPr/>
        </p:nvSpPr>
        <p:spPr>
          <a:xfrm>
            <a:off x="1638365" y="3138850"/>
            <a:ext cx="845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354" name="Shape 354"/>
          <p:cNvSpPr txBox="1"/>
          <p:nvPr/>
        </p:nvSpPr>
        <p:spPr>
          <a:xfrm>
            <a:off x="6799225" y="32337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355" name="Shape 355"/>
          <p:cNvSpPr/>
          <p:nvPr/>
        </p:nvSpPr>
        <p:spPr>
          <a:xfrm>
            <a:off x="1338100" y="14319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txBox="1"/>
          <p:nvPr/>
        </p:nvSpPr>
        <p:spPr>
          <a:xfrm>
            <a:off x="1685300" y="1433625"/>
            <a:ext cx="1068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 Pod</a:t>
            </a:r>
            <a:endParaRPr/>
          </a:p>
        </p:txBody>
      </p:sp>
      <p:sp>
        <p:nvSpPr>
          <p:cNvPr id="357" name="Shape 357"/>
          <p:cNvSpPr/>
          <p:nvPr/>
        </p:nvSpPr>
        <p:spPr>
          <a:xfrm>
            <a:off x="3624100" y="14319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txBox="1"/>
          <p:nvPr/>
        </p:nvSpPr>
        <p:spPr>
          <a:xfrm>
            <a:off x="3844200" y="1433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359" name="Shape 359"/>
          <p:cNvSpPr/>
          <p:nvPr/>
        </p:nvSpPr>
        <p:spPr>
          <a:xfrm>
            <a:off x="6595900" y="1433625"/>
            <a:ext cx="1873200" cy="1243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txBox="1"/>
          <p:nvPr/>
        </p:nvSpPr>
        <p:spPr>
          <a:xfrm>
            <a:off x="6814800" y="1433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361" name="Shape 361"/>
          <p:cNvSpPr txBox="1"/>
          <p:nvPr/>
        </p:nvSpPr>
        <p:spPr>
          <a:xfrm>
            <a:off x="2242725" y="2348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362" name="Shape 362"/>
          <p:cNvSpPr txBox="1"/>
          <p:nvPr/>
        </p:nvSpPr>
        <p:spPr>
          <a:xfrm>
            <a:off x="1581100" y="3367450"/>
            <a:ext cx="1410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363" name="Shape 363"/>
          <p:cNvSpPr txBox="1"/>
          <p:nvPr/>
        </p:nvSpPr>
        <p:spPr>
          <a:xfrm>
            <a:off x="6759488" y="34148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364" name="Shape 364"/>
          <p:cNvSpPr txBox="1"/>
          <p:nvPr/>
        </p:nvSpPr>
        <p:spPr>
          <a:xfrm>
            <a:off x="4528725" y="2348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sp>
        <p:nvSpPr>
          <p:cNvPr id="365" name="Shape 365"/>
          <p:cNvSpPr txBox="1"/>
          <p:nvPr/>
        </p:nvSpPr>
        <p:spPr>
          <a:xfrm>
            <a:off x="7500525" y="22718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pic>
        <p:nvPicPr>
          <p:cNvPr id="366" name="Shape 366"/>
          <p:cNvPicPr preferRelativeResize="0"/>
          <p:nvPr/>
        </p:nvPicPr>
        <p:blipFill>
          <a:blip r:embed="rId3">
            <a:alphaModFix/>
          </a:blip>
          <a:stretch>
            <a:fillRect/>
          </a:stretch>
        </p:blipFill>
        <p:spPr>
          <a:xfrm>
            <a:off x="4397805" y="1866700"/>
            <a:ext cx="354969" cy="298475"/>
          </a:xfrm>
          <a:prstGeom prst="rect">
            <a:avLst/>
          </a:prstGeom>
          <a:noFill/>
          <a:ln>
            <a:noFill/>
          </a:ln>
        </p:spPr>
      </p:pic>
      <p:pic>
        <p:nvPicPr>
          <p:cNvPr id="367" name="Shape 367"/>
          <p:cNvPicPr preferRelativeResize="0"/>
          <p:nvPr/>
        </p:nvPicPr>
        <p:blipFill>
          <a:blip r:embed="rId3">
            <a:alphaModFix/>
          </a:blip>
          <a:stretch>
            <a:fillRect/>
          </a:stretch>
        </p:blipFill>
        <p:spPr>
          <a:xfrm>
            <a:off x="7355018" y="1807425"/>
            <a:ext cx="354969" cy="298475"/>
          </a:xfrm>
          <a:prstGeom prst="rect">
            <a:avLst/>
          </a:prstGeom>
          <a:noFill/>
          <a:ln>
            <a:noFill/>
          </a:ln>
        </p:spPr>
      </p:pic>
      <p:pic>
        <p:nvPicPr>
          <p:cNvPr id="368" name="Shape 368"/>
          <p:cNvPicPr preferRelativeResize="0"/>
          <p:nvPr/>
        </p:nvPicPr>
        <p:blipFill>
          <a:blip r:embed="rId3">
            <a:alphaModFix/>
          </a:blip>
          <a:stretch>
            <a:fillRect/>
          </a:stretch>
        </p:blipFill>
        <p:spPr>
          <a:xfrm>
            <a:off x="2042118" y="1866700"/>
            <a:ext cx="354969" cy="298475"/>
          </a:xfrm>
          <a:prstGeom prst="rect">
            <a:avLst/>
          </a:prstGeom>
          <a:noFill/>
          <a:ln>
            <a:noFill/>
          </a:ln>
        </p:spPr>
      </p:pic>
      <p:sp>
        <p:nvSpPr>
          <p:cNvPr id="369" name="Shape 369"/>
          <p:cNvSpPr/>
          <p:nvPr/>
        </p:nvSpPr>
        <p:spPr>
          <a:xfrm>
            <a:off x="37900" y="1457925"/>
            <a:ext cx="887400" cy="5127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txBox="1"/>
          <p:nvPr/>
        </p:nvSpPr>
        <p:spPr>
          <a:xfrm>
            <a:off x="152400" y="1533100"/>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Client</a:t>
            </a:r>
            <a:endParaRPr/>
          </a:p>
        </p:txBody>
      </p:sp>
      <p:pic>
        <p:nvPicPr>
          <p:cNvPr id="371" name="Shape 371"/>
          <p:cNvPicPr preferRelativeResize="0"/>
          <p:nvPr/>
        </p:nvPicPr>
        <p:blipFill>
          <a:blip r:embed="rId4">
            <a:alphaModFix/>
          </a:blip>
          <a:stretch>
            <a:fillRect/>
          </a:stretch>
        </p:blipFill>
        <p:spPr>
          <a:xfrm>
            <a:off x="18049" y="2145747"/>
            <a:ext cx="880775" cy="497195"/>
          </a:xfrm>
          <a:prstGeom prst="rect">
            <a:avLst/>
          </a:prstGeom>
          <a:noFill/>
          <a:ln>
            <a:noFill/>
          </a:ln>
        </p:spPr>
      </p:pic>
      <p:sp>
        <p:nvSpPr>
          <p:cNvPr id="372" name="Shape 372"/>
          <p:cNvSpPr/>
          <p:nvPr/>
        </p:nvSpPr>
        <p:spPr>
          <a:xfrm>
            <a:off x="1430800" y="4394725"/>
            <a:ext cx="187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txBox="1"/>
          <p:nvPr/>
        </p:nvSpPr>
        <p:spPr>
          <a:xfrm>
            <a:off x="1414300" y="4462775"/>
            <a:ext cx="16074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Namenode</a:t>
            </a:r>
            <a:endParaRPr/>
          </a:p>
        </p:txBody>
      </p:sp>
      <p:sp>
        <p:nvSpPr>
          <p:cNvPr id="374" name="Shape 374"/>
          <p:cNvSpPr/>
          <p:nvPr/>
        </p:nvSpPr>
        <p:spPr>
          <a:xfrm>
            <a:off x="3619525" y="4394725"/>
            <a:ext cx="199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txBox="1"/>
          <p:nvPr/>
        </p:nvSpPr>
        <p:spPr>
          <a:xfrm>
            <a:off x="3838375" y="4457500"/>
            <a:ext cx="14808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1</a:t>
            </a:r>
            <a:endParaRPr/>
          </a:p>
        </p:txBody>
      </p:sp>
      <p:sp>
        <p:nvSpPr>
          <p:cNvPr id="376" name="Shape 376"/>
          <p:cNvSpPr/>
          <p:nvPr/>
        </p:nvSpPr>
        <p:spPr>
          <a:xfrm>
            <a:off x="5753125" y="4394725"/>
            <a:ext cx="199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txBox="1"/>
          <p:nvPr/>
        </p:nvSpPr>
        <p:spPr>
          <a:xfrm>
            <a:off x="5971975" y="4457500"/>
            <a:ext cx="14808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2</a:t>
            </a:r>
            <a:endParaRPr/>
          </a:p>
        </p:txBody>
      </p:sp>
      <p:sp>
        <p:nvSpPr>
          <p:cNvPr id="378" name="Shape 378"/>
          <p:cNvSpPr/>
          <p:nvPr/>
        </p:nvSpPr>
        <p:spPr>
          <a:xfrm>
            <a:off x="5673000" y="2710425"/>
            <a:ext cx="841200" cy="985500"/>
          </a:xfrm>
          <a:prstGeom prst="can">
            <a:avLst>
              <a:gd name="adj" fmla="val 2500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79" name="Shape 379"/>
          <p:cNvPicPr preferRelativeResize="0"/>
          <p:nvPr/>
        </p:nvPicPr>
        <p:blipFill>
          <a:blip r:embed="rId5">
            <a:alphaModFix/>
          </a:blip>
          <a:stretch>
            <a:fillRect/>
          </a:stretch>
        </p:blipFill>
        <p:spPr>
          <a:xfrm>
            <a:off x="5942150" y="3221869"/>
            <a:ext cx="354974" cy="364981"/>
          </a:xfrm>
          <a:prstGeom prst="rect">
            <a:avLst/>
          </a:prstGeom>
          <a:noFill/>
          <a:ln>
            <a:noFill/>
          </a:ln>
        </p:spPr>
      </p:pic>
      <p:sp>
        <p:nvSpPr>
          <p:cNvPr id="380" name="Shape 380"/>
          <p:cNvSpPr txBox="1"/>
          <p:nvPr/>
        </p:nvSpPr>
        <p:spPr>
          <a:xfrm>
            <a:off x="5673000" y="2881425"/>
            <a:ext cx="8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Secret 1</a:t>
            </a:r>
            <a:endParaRPr/>
          </a:p>
        </p:txBody>
      </p:sp>
      <p:pic>
        <p:nvPicPr>
          <p:cNvPr id="381" name="Shape 381"/>
          <p:cNvPicPr preferRelativeResize="0"/>
          <p:nvPr/>
        </p:nvPicPr>
        <p:blipFill>
          <a:blip r:embed="rId5">
            <a:alphaModFix/>
          </a:blip>
          <a:stretch>
            <a:fillRect/>
          </a:stretch>
        </p:blipFill>
        <p:spPr>
          <a:xfrm>
            <a:off x="832200" y="2202569"/>
            <a:ext cx="354974" cy="364981"/>
          </a:xfrm>
          <a:prstGeom prst="rect">
            <a:avLst/>
          </a:prstGeom>
          <a:noFill/>
          <a:ln>
            <a:noFill/>
          </a:ln>
        </p:spPr>
      </p:pic>
      <p:sp>
        <p:nvSpPr>
          <p:cNvPr id="382" name="Shape 382"/>
          <p:cNvSpPr/>
          <p:nvPr/>
        </p:nvSpPr>
        <p:spPr>
          <a:xfrm>
            <a:off x="93700" y="3708925"/>
            <a:ext cx="1068600" cy="715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100"/>
              <a:t>Kerberos</a:t>
            </a:r>
            <a:endParaRPr sz="1100"/>
          </a:p>
        </p:txBody>
      </p:sp>
      <p:cxnSp>
        <p:nvCxnSpPr>
          <p:cNvPr id="383" name="Shape 383"/>
          <p:cNvCxnSpPr>
            <a:stCxn id="380" idx="3"/>
          </p:cNvCxnSpPr>
          <p:nvPr/>
        </p:nvCxnSpPr>
        <p:spPr>
          <a:xfrm rot="10800000" flipH="1">
            <a:off x="6553800" y="2710425"/>
            <a:ext cx="991800" cy="396000"/>
          </a:xfrm>
          <a:prstGeom prst="straightConnector1">
            <a:avLst/>
          </a:prstGeom>
          <a:noFill/>
          <a:ln w="38100" cap="flat" cmpd="sng">
            <a:solidFill>
              <a:srgbClr val="000000"/>
            </a:solidFill>
            <a:prstDash val="dot"/>
            <a:round/>
            <a:headEnd type="none" w="med" len="med"/>
            <a:tailEnd type="triangle" w="med" len="med"/>
          </a:ln>
        </p:spPr>
      </p:cxnSp>
      <p:cxnSp>
        <p:nvCxnSpPr>
          <p:cNvPr id="384" name="Shape 384"/>
          <p:cNvCxnSpPr/>
          <p:nvPr/>
        </p:nvCxnSpPr>
        <p:spPr>
          <a:xfrm rot="10800000">
            <a:off x="4457550" y="2770175"/>
            <a:ext cx="1062600" cy="377100"/>
          </a:xfrm>
          <a:prstGeom prst="straightConnector1">
            <a:avLst/>
          </a:prstGeom>
          <a:noFill/>
          <a:ln w="38100" cap="flat" cmpd="sng">
            <a:solidFill>
              <a:srgbClr val="000000"/>
            </a:solidFill>
            <a:prstDash val="dot"/>
            <a:round/>
            <a:headEnd type="none" w="med" len="med"/>
            <a:tailEnd type="triangle" w="med" len="med"/>
          </a:ln>
        </p:spPr>
      </p:cxnSp>
      <p:cxnSp>
        <p:nvCxnSpPr>
          <p:cNvPr id="385" name="Shape 385"/>
          <p:cNvCxnSpPr/>
          <p:nvPr/>
        </p:nvCxnSpPr>
        <p:spPr>
          <a:xfrm rot="10800000">
            <a:off x="2541650" y="2859250"/>
            <a:ext cx="2938800" cy="486600"/>
          </a:xfrm>
          <a:prstGeom prst="straightConnector1">
            <a:avLst/>
          </a:prstGeom>
          <a:noFill/>
          <a:ln w="38100" cap="flat" cmpd="sng">
            <a:solidFill>
              <a:srgbClr val="000000"/>
            </a:solidFill>
            <a:prstDash val="dot"/>
            <a:round/>
            <a:headEnd type="none" w="med" len="med"/>
            <a:tailEnd type="triangle" w="med" len="med"/>
          </a:ln>
        </p:spPr>
      </p:cxnSp>
      <p:cxnSp>
        <p:nvCxnSpPr>
          <p:cNvPr id="386" name="Shape 386"/>
          <p:cNvCxnSpPr>
            <a:stCxn id="382" idx="0"/>
            <a:endCxn id="371" idx="2"/>
          </p:cNvCxnSpPr>
          <p:nvPr/>
        </p:nvCxnSpPr>
        <p:spPr>
          <a:xfrm rot="10800000">
            <a:off x="458500" y="2643025"/>
            <a:ext cx="169500" cy="1065900"/>
          </a:xfrm>
          <a:prstGeom prst="straightConnector1">
            <a:avLst/>
          </a:prstGeom>
          <a:noFill/>
          <a:ln w="38100" cap="flat" cmpd="sng">
            <a:solidFill>
              <a:srgbClr val="000000"/>
            </a:solidFill>
            <a:prstDash val="solid"/>
            <a:round/>
            <a:headEnd type="none" w="med" len="med"/>
            <a:tailEnd type="triangle" w="med" len="med"/>
          </a:ln>
        </p:spPr>
      </p:cxnSp>
      <p:cxnSp>
        <p:nvCxnSpPr>
          <p:cNvPr id="387" name="Shape 387"/>
          <p:cNvCxnSpPr/>
          <p:nvPr/>
        </p:nvCxnSpPr>
        <p:spPr>
          <a:xfrm rot="10800000">
            <a:off x="1141775" y="2644250"/>
            <a:ext cx="332100" cy="1830000"/>
          </a:xfrm>
          <a:prstGeom prst="straightConnector1">
            <a:avLst/>
          </a:prstGeom>
          <a:noFill/>
          <a:ln w="38100" cap="flat" cmpd="sng">
            <a:solidFill>
              <a:srgbClr val="000000"/>
            </a:solidFill>
            <a:prstDash val="solid"/>
            <a:round/>
            <a:headEnd type="none" w="med" len="med"/>
            <a:tailEnd type="triangle" w="med" len="med"/>
          </a:ln>
        </p:spPr>
      </p:cxnSp>
      <p:sp>
        <p:nvSpPr>
          <p:cNvPr id="388" name="Shape 3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Problem: Driver &amp; executors need token</a:t>
            </a:r>
            <a:endParaRPr/>
          </a:p>
        </p:txBody>
      </p:sp>
      <p:sp>
        <p:nvSpPr>
          <p:cNvPr id="389" name="Shape 389"/>
          <p:cNvSpPr txBox="1"/>
          <p:nvPr/>
        </p:nvSpPr>
        <p:spPr>
          <a:xfrm>
            <a:off x="223925" y="2253575"/>
            <a:ext cx="493800" cy="2757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r>
              <a:rPr lang="en" sz="700" b="1"/>
              <a:t>ADMIT</a:t>
            </a:r>
            <a:br>
              <a:rPr lang="en" sz="700" b="1"/>
            </a:br>
            <a:r>
              <a:rPr lang="en" sz="700" b="1"/>
              <a:t>USER</a:t>
            </a:r>
            <a:endParaRPr sz="7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88"/>
                                        </p:tgtEl>
                                      </p:cBhvr>
                                    </p:animEffect>
                                    <p:set>
                                      <p:cBhvr>
                                        <p:cTn id="7" dur="1" fill="hold">
                                          <p:stCondLst>
                                            <p:cond delay="1000"/>
                                          </p:stCondLst>
                                        </p:cTn>
                                        <p:tgtEl>
                                          <p:spTgt spid="38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1000"/>
                                        <p:tgtEl>
                                          <p:spTgt spid="3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1"/>
                                        </p:tgtEl>
                                        <p:attrNameLst>
                                          <p:attrName>style.visibility</p:attrName>
                                        </p:attrNameLst>
                                      </p:cBhvr>
                                      <p:to>
                                        <p:strVal val="visible"/>
                                      </p:to>
                                    </p:set>
                                    <p:animEffect transition="in" filter="fade">
                                      <p:cBhvr>
                                        <p:cTn id="17" dur="1000"/>
                                        <p:tgtEl>
                                          <p:spTgt spid="371"/>
                                        </p:tgtEl>
                                      </p:cBhvr>
                                    </p:animEffect>
                                  </p:childTnLst>
                                </p:cTn>
                              </p:par>
                              <p:par>
                                <p:cTn id="18" presetID="10" presetClass="entr" presetSubtype="0" fill="hold" nodeType="withEffect">
                                  <p:stCondLst>
                                    <p:cond delay="0"/>
                                  </p:stCondLst>
                                  <p:childTnLst>
                                    <p:set>
                                      <p:cBhvr>
                                        <p:cTn id="19" dur="1" fill="hold">
                                          <p:stCondLst>
                                            <p:cond delay="0"/>
                                          </p:stCondLst>
                                        </p:cTn>
                                        <p:tgtEl>
                                          <p:spTgt spid="389"/>
                                        </p:tgtEl>
                                        <p:attrNameLst>
                                          <p:attrName>style.visibility</p:attrName>
                                        </p:attrNameLst>
                                      </p:cBhvr>
                                      <p:to>
                                        <p:strVal val="visible"/>
                                      </p:to>
                                    </p:set>
                                    <p:animEffect transition="in" filter="fade">
                                      <p:cBhvr>
                                        <p:cTn id="20" dur="1"/>
                                        <p:tgtEl>
                                          <p:spTgt spid="389"/>
                                        </p:tgtEl>
                                      </p:cBhvr>
                                    </p:animEffect>
                                  </p:childTnLst>
                                </p:cTn>
                              </p:par>
                              <p:par>
                                <p:cTn id="21" presetID="10" presetClass="entr" presetSubtype="0" fill="hold" nodeType="withEffect">
                                  <p:stCondLst>
                                    <p:cond delay="0"/>
                                  </p:stCondLst>
                                  <p:childTnLst>
                                    <p:set>
                                      <p:cBhvr>
                                        <p:cTn id="22" dur="1" fill="hold">
                                          <p:stCondLst>
                                            <p:cond delay="0"/>
                                          </p:stCondLst>
                                        </p:cTn>
                                        <p:tgtEl>
                                          <p:spTgt spid="386"/>
                                        </p:tgtEl>
                                        <p:attrNameLst>
                                          <p:attrName>style.visibility</p:attrName>
                                        </p:attrNameLst>
                                      </p:cBhvr>
                                      <p:to>
                                        <p:strVal val="visible"/>
                                      </p:to>
                                    </p:set>
                                    <p:animEffect transition="in" filter="fade">
                                      <p:cBhvr>
                                        <p:cTn id="23" dur="1000"/>
                                        <p:tgtEl>
                                          <p:spTgt spid="38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1"/>
                                        </p:tgtEl>
                                        <p:attrNameLst>
                                          <p:attrName>style.visibility</p:attrName>
                                        </p:attrNameLst>
                                      </p:cBhvr>
                                      <p:to>
                                        <p:strVal val="visible"/>
                                      </p:to>
                                    </p:set>
                                    <p:animEffect transition="in" filter="fade">
                                      <p:cBhvr>
                                        <p:cTn id="28" dur="3000"/>
                                        <p:tgtEl>
                                          <p:spTgt spid="381"/>
                                        </p:tgtEl>
                                      </p:cBhvr>
                                    </p:animEffect>
                                  </p:childTnLst>
                                </p:cTn>
                              </p:par>
                              <p:par>
                                <p:cTn id="29" presetID="10" presetClass="entr" presetSubtype="0" fill="hold" nodeType="withEffect">
                                  <p:stCondLst>
                                    <p:cond delay="0"/>
                                  </p:stCondLst>
                                  <p:childTnLst>
                                    <p:set>
                                      <p:cBhvr>
                                        <p:cTn id="30" dur="1" fill="hold">
                                          <p:stCondLst>
                                            <p:cond delay="0"/>
                                          </p:stCondLst>
                                        </p:cTn>
                                        <p:tgtEl>
                                          <p:spTgt spid="387"/>
                                        </p:tgtEl>
                                        <p:attrNameLst>
                                          <p:attrName>style.visibility</p:attrName>
                                        </p:attrNameLst>
                                      </p:cBhvr>
                                      <p:to>
                                        <p:strVal val="visible"/>
                                      </p:to>
                                    </p:set>
                                    <p:animEffect transition="in" filter="fade">
                                      <p:cBhvr>
                                        <p:cTn id="31" dur="1000"/>
                                        <p:tgtEl>
                                          <p:spTgt spid="387"/>
                                        </p:tgtEl>
                                      </p:cBhvr>
                                    </p:animEffect>
                                  </p:childTnLst>
                                </p:cTn>
                              </p:par>
                              <p:par>
                                <p:cTn id="32" presetID="10" presetClass="exit" presetSubtype="0" fill="hold" nodeType="withEffect">
                                  <p:stCondLst>
                                    <p:cond delay="0"/>
                                  </p:stCondLst>
                                  <p:childTnLst>
                                    <p:animEffect transition="out" filter="fade">
                                      <p:cBhvr>
                                        <p:cTn id="33" dur="1000"/>
                                        <p:tgtEl>
                                          <p:spTgt spid="386"/>
                                        </p:tgtEl>
                                      </p:cBhvr>
                                    </p:animEffect>
                                    <p:set>
                                      <p:cBhvr>
                                        <p:cTn id="34" dur="1" fill="hold">
                                          <p:stCondLst>
                                            <p:cond delay="1000"/>
                                          </p:stCondLst>
                                        </p:cTn>
                                        <p:tgtEl>
                                          <p:spTgt spid="38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
                                        <p:tgtEl>
                                          <p:spTgt spid="381"/>
                                        </p:tgtEl>
                                      </p:cBhvr>
                                    </p:animEffect>
                                    <p:set>
                                      <p:cBhvr>
                                        <p:cTn id="39" dur="1" fill="hold">
                                          <p:stCondLst>
                                            <p:cond delay="0"/>
                                          </p:stCondLst>
                                        </p:cTn>
                                        <p:tgtEl>
                                          <p:spTgt spid="38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387"/>
                                        </p:tgtEl>
                                      </p:cBhvr>
                                    </p:animEffect>
                                    <p:set>
                                      <p:cBhvr>
                                        <p:cTn id="42" dur="1" fill="hold">
                                          <p:stCondLst>
                                            <p:cond delay="1000"/>
                                          </p:stCondLst>
                                        </p:cTn>
                                        <p:tgtEl>
                                          <p:spTgt spid="387"/>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79"/>
                                        </p:tgtEl>
                                        <p:attrNameLst>
                                          <p:attrName>style.visibility</p:attrName>
                                        </p:attrNameLst>
                                      </p:cBhvr>
                                      <p:to>
                                        <p:strVal val="visible"/>
                                      </p:to>
                                    </p:set>
                                    <p:animEffect transition="in" filter="fade">
                                      <p:cBhvr>
                                        <p:cTn id="45" dur="3500"/>
                                        <p:tgtEl>
                                          <p:spTgt spid="379"/>
                                        </p:tgtEl>
                                      </p:cBhvr>
                                    </p:animEffect>
                                  </p:childTnLst>
                                </p:cTn>
                              </p:par>
                              <p:par>
                                <p:cTn id="46" presetID="10" presetClass="entr" presetSubtype="0" fill="hold" nodeType="withEffect">
                                  <p:stCondLst>
                                    <p:cond delay="0"/>
                                  </p:stCondLst>
                                  <p:childTnLst>
                                    <p:set>
                                      <p:cBhvr>
                                        <p:cTn id="47" dur="1" fill="hold">
                                          <p:stCondLst>
                                            <p:cond delay="0"/>
                                          </p:stCondLst>
                                        </p:cTn>
                                        <p:tgtEl>
                                          <p:spTgt spid="378"/>
                                        </p:tgtEl>
                                        <p:attrNameLst>
                                          <p:attrName>style.visibility</p:attrName>
                                        </p:attrNameLst>
                                      </p:cBhvr>
                                      <p:to>
                                        <p:strVal val="visible"/>
                                      </p:to>
                                    </p:set>
                                    <p:animEffect transition="in" filter="fade">
                                      <p:cBhvr>
                                        <p:cTn id="48" dur="1000"/>
                                        <p:tgtEl>
                                          <p:spTgt spid="378"/>
                                        </p:tgtEl>
                                      </p:cBhvr>
                                    </p:animEffect>
                                  </p:childTnLst>
                                </p:cTn>
                              </p:par>
                              <p:par>
                                <p:cTn id="49" presetID="10" presetClass="entr" presetSubtype="0" fill="hold" nodeType="withEffect">
                                  <p:stCondLst>
                                    <p:cond delay="0"/>
                                  </p:stCondLst>
                                  <p:childTnLst>
                                    <p:set>
                                      <p:cBhvr>
                                        <p:cTn id="50" dur="1" fill="hold">
                                          <p:stCondLst>
                                            <p:cond delay="0"/>
                                          </p:stCondLst>
                                        </p:cTn>
                                        <p:tgtEl>
                                          <p:spTgt spid="380"/>
                                        </p:tgtEl>
                                        <p:attrNameLst>
                                          <p:attrName>style.visibility</p:attrName>
                                        </p:attrNameLst>
                                      </p:cBhvr>
                                      <p:to>
                                        <p:strVal val="visible"/>
                                      </p:to>
                                    </p:set>
                                    <p:animEffect transition="in" filter="fade">
                                      <p:cBhvr>
                                        <p:cTn id="51" dur="1000"/>
                                        <p:tgtEl>
                                          <p:spTgt spid="38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56"/>
                                        </p:tgtEl>
                                        <p:attrNameLst>
                                          <p:attrName>style.visibility</p:attrName>
                                        </p:attrNameLst>
                                      </p:cBhvr>
                                      <p:to>
                                        <p:strVal val="visible"/>
                                      </p:to>
                                    </p:set>
                                    <p:animEffect transition="in" filter="fade">
                                      <p:cBhvr>
                                        <p:cTn id="56" dur="1000"/>
                                        <p:tgtEl>
                                          <p:spTgt spid="356"/>
                                        </p:tgtEl>
                                      </p:cBhvr>
                                    </p:animEffect>
                                  </p:childTnLst>
                                </p:cTn>
                              </p:par>
                              <p:par>
                                <p:cTn id="57" presetID="10" presetClass="entr" presetSubtype="0" fill="hold" nodeType="withEffect">
                                  <p:stCondLst>
                                    <p:cond delay="0"/>
                                  </p:stCondLst>
                                  <p:childTnLst>
                                    <p:set>
                                      <p:cBhvr>
                                        <p:cTn id="58" dur="1" fill="hold">
                                          <p:stCondLst>
                                            <p:cond delay="0"/>
                                          </p:stCondLst>
                                        </p:cTn>
                                        <p:tgtEl>
                                          <p:spTgt spid="355"/>
                                        </p:tgtEl>
                                        <p:attrNameLst>
                                          <p:attrName>style.visibility</p:attrName>
                                        </p:attrNameLst>
                                      </p:cBhvr>
                                      <p:to>
                                        <p:strVal val="visible"/>
                                      </p:to>
                                    </p:set>
                                    <p:animEffect transition="in" filter="fade">
                                      <p:cBhvr>
                                        <p:cTn id="59" dur="1000"/>
                                        <p:tgtEl>
                                          <p:spTgt spid="355"/>
                                        </p:tgtEl>
                                      </p:cBhvr>
                                    </p:animEffect>
                                  </p:childTnLst>
                                </p:cTn>
                              </p:par>
                              <p:par>
                                <p:cTn id="60" presetID="10" presetClass="entr" presetSubtype="0" fill="hold" nodeType="withEffect">
                                  <p:stCondLst>
                                    <p:cond delay="0"/>
                                  </p:stCondLst>
                                  <p:childTnLst>
                                    <p:set>
                                      <p:cBhvr>
                                        <p:cTn id="61" dur="1" fill="hold">
                                          <p:stCondLst>
                                            <p:cond delay="0"/>
                                          </p:stCondLst>
                                        </p:cTn>
                                        <p:tgtEl>
                                          <p:spTgt spid="358"/>
                                        </p:tgtEl>
                                        <p:attrNameLst>
                                          <p:attrName>style.visibility</p:attrName>
                                        </p:attrNameLst>
                                      </p:cBhvr>
                                      <p:to>
                                        <p:strVal val="visible"/>
                                      </p:to>
                                    </p:set>
                                    <p:animEffect transition="in" filter="fade">
                                      <p:cBhvr>
                                        <p:cTn id="62" dur="1000"/>
                                        <p:tgtEl>
                                          <p:spTgt spid="358"/>
                                        </p:tgtEl>
                                      </p:cBhvr>
                                    </p:animEffect>
                                  </p:childTnLst>
                                </p:cTn>
                              </p:par>
                              <p:par>
                                <p:cTn id="63" presetID="10" presetClass="entr" presetSubtype="0" fill="hold" nodeType="withEffect">
                                  <p:stCondLst>
                                    <p:cond delay="0"/>
                                  </p:stCondLst>
                                  <p:childTnLst>
                                    <p:set>
                                      <p:cBhvr>
                                        <p:cTn id="64" dur="1" fill="hold">
                                          <p:stCondLst>
                                            <p:cond delay="0"/>
                                          </p:stCondLst>
                                        </p:cTn>
                                        <p:tgtEl>
                                          <p:spTgt spid="357"/>
                                        </p:tgtEl>
                                        <p:attrNameLst>
                                          <p:attrName>style.visibility</p:attrName>
                                        </p:attrNameLst>
                                      </p:cBhvr>
                                      <p:to>
                                        <p:strVal val="visible"/>
                                      </p:to>
                                    </p:set>
                                    <p:animEffect transition="in" filter="fade">
                                      <p:cBhvr>
                                        <p:cTn id="65" dur="1000"/>
                                        <p:tgtEl>
                                          <p:spTgt spid="357"/>
                                        </p:tgtEl>
                                      </p:cBhvr>
                                    </p:animEffect>
                                  </p:childTnLst>
                                </p:cTn>
                              </p:par>
                              <p:par>
                                <p:cTn id="66" presetID="10" presetClass="entr" presetSubtype="0" fill="hold" nodeType="withEffect">
                                  <p:stCondLst>
                                    <p:cond delay="0"/>
                                  </p:stCondLst>
                                  <p:childTnLst>
                                    <p:set>
                                      <p:cBhvr>
                                        <p:cTn id="67" dur="1" fill="hold">
                                          <p:stCondLst>
                                            <p:cond delay="0"/>
                                          </p:stCondLst>
                                        </p:cTn>
                                        <p:tgtEl>
                                          <p:spTgt spid="360"/>
                                        </p:tgtEl>
                                        <p:attrNameLst>
                                          <p:attrName>style.visibility</p:attrName>
                                        </p:attrNameLst>
                                      </p:cBhvr>
                                      <p:to>
                                        <p:strVal val="visible"/>
                                      </p:to>
                                    </p:set>
                                    <p:animEffect transition="in" filter="fade">
                                      <p:cBhvr>
                                        <p:cTn id="68" dur="1000"/>
                                        <p:tgtEl>
                                          <p:spTgt spid="360"/>
                                        </p:tgtEl>
                                      </p:cBhvr>
                                    </p:animEffect>
                                  </p:childTnLst>
                                </p:cTn>
                              </p:par>
                              <p:par>
                                <p:cTn id="69" presetID="10" presetClass="entr" presetSubtype="0" fill="hold" nodeType="withEffect">
                                  <p:stCondLst>
                                    <p:cond delay="0"/>
                                  </p:stCondLst>
                                  <p:childTnLst>
                                    <p:set>
                                      <p:cBhvr>
                                        <p:cTn id="70" dur="1" fill="hold">
                                          <p:stCondLst>
                                            <p:cond delay="0"/>
                                          </p:stCondLst>
                                        </p:cTn>
                                        <p:tgtEl>
                                          <p:spTgt spid="359"/>
                                        </p:tgtEl>
                                        <p:attrNameLst>
                                          <p:attrName>style.visibility</p:attrName>
                                        </p:attrNameLst>
                                      </p:cBhvr>
                                      <p:to>
                                        <p:strVal val="visible"/>
                                      </p:to>
                                    </p:set>
                                    <p:animEffect transition="in" filter="fade">
                                      <p:cBhvr>
                                        <p:cTn id="71" dur="1000"/>
                                        <p:tgtEl>
                                          <p:spTgt spid="359"/>
                                        </p:tgtEl>
                                      </p:cBhvr>
                                    </p:animEffect>
                                  </p:childTnLst>
                                </p:cTn>
                              </p:par>
                              <p:par>
                                <p:cTn id="72" presetID="10" presetClass="entr" presetSubtype="0" fill="hold" nodeType="withEffect">
                                  <p:stCondLst>
                                    <p:cond delay="0"/>
                                  </p:stCondLst>
                                  <p:childTnLst>
                                    <p:set>
                                      <p:cBhvr>
                                        <p:cTn id="73" dur="1" fill="hold">
                                          <p:stCondLst>
                                            <p:cond delay="0"/>
                                          </p:stCondLst>
                                        </p:cTn>
                                        <p:tgtEl>
                                          <p:spTgt spid="361"/>
                                        </p:tgtEl>
                                        <p:attrNameLst>
                                          <p:attrName>style.visibility</p:attrName>
                                        </p:attrNameLst>
                                      </p:cBhvr>
                                      <p:to>
                                        <p:strVal val="visible"/>
                                      </p:to>
                                    </p:set>
                                    <p:animEffect transition="in" filter="fade">
                                      <p:cBhvr>
                                        <p:cTn id="74" dur="1000"/>
                                        <p:tgtEl>
                                          <p:spTgt spid="361"/>
                                        </p:tgtEl>
                                      </p:cBhvr>
                                    </p:animEffect>
                                  </p:childTnLst>
                                </p:cTn>
                              </p:par>
                              <p:par>
                                <p:cTn id="75" presetID="10" presetClass="entr" presetSubtype="0" fill="hold" nodeType="withEffect">
                                  <p:stCondLst>
                                    <p:cond delay="0"/>
                                  </p:stCondLst>
                                  <p:childTnLst>
                                    <p:set>
                                      <p:cBhvr>
                                        <p:cTn id="76" dur="1" fill="hold">
                                          <p:stCondLst>
                                            <p:cond delay="0"/>
                                          </p:stCondLst>
                                        </p:cTn>
                                        <p:tgtEl>
                                          <p:spTgt spid="364"/>
                                        </p:tgtEl>
                                        <p:attrNameLst>
                                          <p:attrName>style.visibility</p:attrName>
                                        </p:attrNameLst>
                                      </p:cBhvr>
                                      <p:to>
                                        <p:strVal val="visible"/>
                                      </p:to>
                                    </p:set>
                                    <p:animEffect transition="in" filter="fade">
                                      <p:cBhvr>
                                        <p:cTn id="77" dur="1000"/>
                                        <p:tgtEl>
                                          <p:spTgt spid="364"/>
                                        </p:tgtEl>
                                      </p:cBhvr>
                                    </p:animEffect>
                                  </p:childTnLst>
                                </p:cTn>
                              </p:par>
                              <p:par>
                                <p:cTn id="78" presetID="10" presetClass="entr" presetSubtype="0" fill="hold" nodeType="withEffect">
                                  <p:stCondLst>
                                    <p:cond delay="0"/>
                                  </p:stCondLst>
                                  <p:childTnLst>
                                    <p:set>
                                      <p:cBhvr>
                                        <p:cTn id="79" dur="1" fill="hold">
                                          <p:stCondLst>
                                            <p:cond delay="0"/>
                                          </p:stCondLst>
                                        </p:cTn>
                                        <p:tgtEl>
                                          <p:spTgt spid="366"/>
                                        </p:tgtEl>
                                        <p:attrNameLst>
                                          <p:attrName>style.visibility</p:attrName>
                                        </p:attrNameLst>
                                      </p:cBhvr>
                                      <p:to>
                                        <p:strVal val="visible"/>
                                      </p:to>
                                    </p:set>
                                    <p:animEffect transition="in" filter="fade">
                                      <p:cBhvr>
                                        <p:cTn id="80" dur="1000"/>
                                        <p:tgtEl>
                                          <p:spTgt spid="366"/>
                                        </p:tgtEl>
                                      </p:cBhvr>
                                    </p:animEffect>
                                  </p:childTnLst>
                                </p:cTn>
                              </p:par>
                              <p:par>
                                <p:cTn id="81" presetID="10" presetClass="entr" presetSubtype="0" fill="hold" nodeType="withEffect">
                                  <p:stCondLst>
                                    <p:cond delay="0"/>
                                  </p:stCondLst>
                                  <p:childTnLst>
                                    <p:set>
                                      <p:cBhvr>
                                        <p:cTn id="82" dur="1" fill="hold">
                                          <p:stCondLst>
                                            <p:cond delay="0"/>
                                          </p:stCondLst>
                                        </p:cTn>
                                        <p:tgtEl>
                                          <p:spTgt spid="367"/>
                                        </p:tgtEl>
                                        <p:attrNameLst>
                                          <p:attrName>style.visibility</p:attrName>
                                        </p:attrNameLst>
                                      </p:cBhvr>
                                      <p:to>
                                        <p:strVal val="visible"/>
                                      </p:to>
                                    </p:set>
                                    <p:animEffect transition="in" filter="fade">
                                      <p:cBhvr>
                                        <p:cTn id="83" dur="1000"/>
                                        <p:tgtEl>
                                          <p:spTgt spid="367"/>
                                        </p:tgtEl>
                                      </p:cBhvr>
                                    </p:animEffect>
                                  </p:childTnLst>
                                </p:cTn>
                              </p:par>
                              <p:par>
                                <p:cTn id="84" presetID="10" presetClass="entr" presetSubtype="0" fill="hold" nodeType="withEffect">
                                  <p:stCondLst>
                                    <p:cond delay="0"/>
                                  </p:stCondLst>
                                  <p:childTnLst>
                                    <p:set>
                                      <p:cBhvr>
                                        <p:cTn id="85" dur="1" fill="hold">
                                          <p:stCondLst>
                                            <p:cond delay="0"/>
                                          </p:stCondLst>
                                        </p:cTn>
                                        <p:tgtEl>
                                          <p:spTgt spid="368"/>
                                        </p:tgtEl>
                                        <p:attrNameLst>
                                          <p:attrName>style.visibility</p:attrName>
                                        </p:attrNameLst>
                                      </p:cBhvr>
                                      <p:to>
                                        <p:strVal val="visible"/>
                                      </p:to>
                                    </p:set>
                                    <p:animEffect transition="in" filter="fade">
                                      <p:cBhvr>
                                        <p:cTn id="86" dur="1000"/>
                                        <p:tgtEl>
                                          <p:spTgt spid="368"/>
                                        </p:tgtEl>
                                      </p:cBhvr>
                                    </p:animEffect>
                                  </p:childTnLst>
                                </p:cTn>
                              </p:par>
                              <p:par>
                                <p:cTn id="87" presetID="10" presetClass="entr" presetSubtype="0" fill="hold" nodeType="withEffect">
                                  <p:stCondLst>
                                    <p:cond delay="0"/>
                                  </p:stCondLst>
                                  <p:childTnLst>
                                    <p:set>
                                      <p:cBhvr>
                                        <p:cTn id="88" dur="1" fill="hold">
                                          <p:stCondLst>
                                            <p:cond delay="0"/>
                                          </p:stCondLst>
                                        </p:cTn>
                                        <p:tgtEl>
                                          <p:spTgt spid="365"/>
                                        </p:tgtEl>
                                        <p:attrNameLst>
                                          <p:attrName>style.visibility</p:attrName>
                                        </p:attrNameLst>
                                      </p:cBhvr>
                                      <p:to>
                                        <p:strVal val="visible"/>
                                      </p:to>
                                    </p:set>
                                    <p:animEffect transition="in" filter="fade">
                                      <p:cBhvr>
                                        <p:cTn id="89" dur="1000"/>
                                        <p:tgtEl>
                                          <p:spTgt spid="36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84"/>
                                        </p:tgtEl>
                                        <p:attrNameLst>
                                          <p:attrName>style.visibility</p:attrName>
                                        </p:attrNameLst>
                                      </p:cBhvr>
                                      <p:to>
                                        <p:strVal val="visible"/>
                                      </p:to>
                                    </p:set>
                                    <p:animEffect transition="in" filter="fade">
                                      <p:cBhvr>
                                        <p:cTn id="94" dur="2700"/>
                                        <p:tgtEl>
                                          <p:spTgt spid="384"/>
                                        </p:tgtEl>
                                      </p:cBhvr>
                                    </p:animEffect>
                                  </p:childTnLst>
                                </p:cTn>
                              </p:par>
                              <p:par>
                                <p:cTn id="95" presetID="10" presetClass="entr" presetSubtype="0" fill="hold" nodeType="withEffect">
                                  <p:stCondLst>
                                    <p:cond delay="0"/>
                                  </p:stCondLst>
                                  <p:childTnLst>
                                    <p:set>
                                      <p:cBhvr>
                                        <p:cTn id="96" dur="1" fill="hold">
                                          <p:stCondLst>
                                            <p:cond delay="0"/>
                                          </p:stCondLst>
                                        </p:cTn>
                                        <p:tgtEl>
                                          <p:spTgt spid="385"/>
                                        </p:tgtEl>
                                        <p:attrNameLst>
                                          <p:attrName>style.visibility</p:attrName>
                                        </p:attrNameLst>
                                      </p:cBhvr>
                                      <p:to>
                                        <p:strVal val="visible"/>
                                      </p:to>
                                    </p:set>
                                    <p:animEffect transition="in" filter="fade">
                                      <p:cBhvr>
                                        <p:cTn id="97" dur="1000"/>
                                        <p:tgtEl>
                                          <p:spTgt spid="385"/>
                                        </p:tgtEl>
                                      </p:cBhvr>
                                    </p:animEffect>
                                  </p:childTnLst>
                                </p:cTn>
                              </p:par>
                              <p:par>
                                <p:cTn id="98" presetID="10" presetClass="entr" presetSubtype="0" fill="hold" nodeType="withEffect">
                                  <p:stCondLst>
                                    <p:cond delay="0"/>
                                  </p:stCondLst>
                                  <p:childTnLst>
                                    <p:set>
                                      <p:cBhvr>
                                        <p:cTn id="99" dur="1" fill="hold">
                                          <p:stCondLst>
                                            <p:cond delay="0"/>
                                          </p:stCondLst>
                                        </p:cTn>
                                        <p:tgtEl>
                                          <p:spTgt spid="383"/>
                                        </p:tgtEl>
                                        <p:attrNameLst>
                                          <p:attrName>style.visibility</p:attrName>
                                        </p:attrNameLst>
                                      </p:cBhvr>
                                      <p:to>
                                        <p:strVal val="visible"/>
                                      </p:to>
                                    </p:set>
                                    <p:animEffect transition="in" filter="fade">
                                      <p:cBhvr>
                                        <p:cTn id="100" dur="10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Solved: Refresh tokens with K8s microservice</a:t>
            </a:r>
            <a:endParaRPr/>
          </a:p>
        </p:txBody>
      </p:sp>
      <p:sp>
        <p:nvSpPr>
          <p:cNvPr id="395" name="Shape 395"/>
          <p:cNvSpPr/>
          <p:nvPr/>
        </p:nvSpPr>
        <p:spPr>
          <a:xfrm>
            <a:off x="1141875" y="1191725"/>
            <a:ext cx="4841700" cy="259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a:off x="6197425" y="1191725"/>
            <a:ext cx="2700600" cy="259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txBox="1"/>
          <p:nvPr/>
        </p:nvSpPr>
        <p:spPr>
          <a:xfrm>
            <a:off x="1174800" y="3138850"/>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398" name="Shape 398"/>
          <p:cNvSpPr txBox="1"/>
          <p:nvPr/>
        </p:nvSpPr>
        <p:spPr>
          <a:xfrm>
            <a:off x="6723025" y="31575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399" name="Shape 399"/>
          <p:cNvSpPr/>
          <p:nvPr/>
        </p:nvSpPr>
        <p:spPr>
          <a:xfrm>
            <a:off x="1338100" y="14319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txBox="1"/>
          <p:nvPr/>
        </p:nvSpPr>
        <p:spPr>
          <a:xfrm>
            <a:off x="1685300" y="1433625"/>
            <a:ext cx="1068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 Pod</a:t>
            </a:r>
            <a:endParaRPr/>
          </a:p>
        </p:txBody>
      </p:sp>
      <p:sp>
        <p:nvSpPr>
          <p:cNvPr id="401" name="Shape 401"/>
          <p:cNvSpPr/>
          <p:nvPr/>
        </p:nvSpPr>
        <p:spPr>
          <a:xfrm>
            <a:off x="3624100" y="14319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txBox="1"/>
          <p:nvPr/>
        </p:nvSpPr>
        <p:spPr>
          <a:xfrm>
            <a:off x="3844200" y="1433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403" name="Shape 403"/>
          <p:cNvSpPr/>
          <p:nvPr/>
        </p:nvSpPr>
        <p:spPr>
          <a:xfrm>
            <a:off x="6595900" y="1433625"/>
            <a:ext cx="1873200" cy="1243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txBox="1"/>
          <p:nvPr/>
        </p:nvSpPr>
        <p:spPr>
          <a:xfrm>
            <a:off x="6814800" y="1433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405" name="Shape 405"/>
          <p:cNvSpPr txBox="1"/>
          <p:nvPr/>
        </p:nvSpPr>
        <p:spPr>
          <a:xfrm>
            <a:off x="2242725" y="2348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406" name="Shape 406"/>
          <p:cNvSpPr txBox="1"/>
          <p:nvPr/>
        </p:nvSpPr>
        <p:spPr>
          <a:xfrm>
            <a:off x="1114688" y="3367450"/>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407" name="Shape 407"/>
          <p:cNvSpPr txBox="1"/>
          <p:nvPr/>
        </p:nvSpPr>
        <p:spPr>
          <a:xfrm>
            <a:off x="6683288" y="33386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408" name="Shape 408"/>
          <p:cNvSpPr txBox="1"/>
          <p:nvPr/>
        </p:nvSpPr>
        <p:spPr>
          <a:xfrm>
            <a:off x="4528725" y="2348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sp>
        <p:nvSpPr>
          <p:cNvPr id="409" name="Shape 409"/>
          <p:cNvSpPr txBox="1"/>
          <p:nvPr/>
        </p:nvSpPr>
        <p:spPr>
          <a:xfrm>
            <a:off x="7500525" y="22718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pic>
        <p:nvPicPr>
          <p:cNvPr id="410" name="Shape 410"/>
          <p:cNvPicPr preferRelativeResize="0"/>
          <p:nvPr/>
        </p:nvPicPr>
        <p:blipFill>
          <a:blip r:embed="rId3">
            <a:alphaModFix/>
          </a:blip>
          <a:stretch>
            <a:fillRect/>
          </a:stretch>
        </p:blipFill>
        <p:spPr>
          <a:xfrm>
            <a:off x="4397805" y="1866700"/>
            <a:ext cx="354969" cy="298475"/>
          </a:xfrm>
          <a:prstGeom prst="rect">
            <a:avLst/>
          </a:prstGeom>
          <a:noFill/>
          <a:ln>
            <a:noFill/>
          </a:ln>
        </p:spPr>
      </p:pic>
      <p:pic>
        <p:nvPicPr>
          <p:cNvPr id="411" name="Shape 411"/>
          <p:cNvPicPr preferRelativeResize="0"/>
          <p:nvPr/>
        </p:nvPicPr>
        <p:blipFill>
          <a:blip r:embed="rId3">
            <a:alphaModFix/>
          </a:blip>
          <a:stretch>
            <a:fillRect/>
          </a:stretch>
        </p:blipFill>
        <p:spPr>
          <a:xfrm>
            <a:off x="7355018" y="1807425"/>
            <a:ext cx="354969" cy="298475"/>
          </a:xfrm>
          <a:prstGeom prst="rect">
            <a:avLst/>
          </a:prstGeom>
          <a:noFill/>
          <a:ln>
            <a:noFill/>
          </a:ln>
        </p:spPr>
      </p:pic>
      <p:pic>
        <p:nvPicPr>
          <p:cNvPr id="412" name="Shape 412"/>
          <p:cNvPicPr preferRelativeResize="0"/>
          <p:nvPr/>
        </p:nvPicPr>
        <p:blipFill>
          <a:blip r:embed="rId3">
            <a:alphaModFix/>
          </a:blip>
          <a:stretch>
            <a:fillRect/>
          </a:stretch>
        </p:blipFill>
        <p:spPr>
          <a:xfrm>
            <a:off x="2042118" y="1866700"/>
            <a:ext cx="354969" cy="298475"/>
          </a:xfrm>
          <a:prstGeom prst="rect">
            <a:avLst/>
          </a:prstGeom>
          <a:noFill/>
          <a:ln>
            <a:noFill/>
          </a:ln>
        </p:spPr>
      </p:pic>
      <p:sp>
        <p:nvSpPr>
          <p:cNvPr id="413" name="Shape 413"/>
          <p:cNvSpPr/>
          <p:nvPr/>
        </p:nvSpPr>
        <p:spPr>
          <a:xfrm>
            <a:off x="37900" y="1457925"/>
            <a:ext cx="887400" cy="5127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txBox="1"/>
          <p:nvPr/>
        </p:nvSpPr>
        <p:spPr>
          <a:xfrm>
            <a:off x="152400" y="1533100"/>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Client</a:t>
            </a:r>
            <a:endParaRPr/>
          </a:p>
        </p:txBody>
      </p:sp>
      <p:sp>
        <p:nvSpPr>
          <p:cNvPr id="415" name="Shape 415"/>
          <p:cNvSpPr/>
          <p:nvPr/>
        </p:nvSpPr>
        <p:spPr>
          <a:xfrm>
            <a:off x="1430800" y="4470925"/>
            <a:ext cx="187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txBox="1"/>
          <p:nvPr/>
        </p:nvSpPr>
        <p:spPr>
          <a:xfrm>
            <a:off x="1414300" y="4538975"/>
            <a:ext cx="16074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Namenode</a:t>
            </a:r>
            <a:endParaRPr/>
          </a:p>
        </p:txBody>
      </p:sp>
      <p:sp>
        <p:nvSpPr>
          <p:cNvPr id="417" name="Shape 417"/>
          <p:cNvSpPr/>
          <p:nvPr/>
        </p:nvSpPr>
        <p:spPr>
          <a:xfrm>
            <a:off x="3619525" y="4470925"/>
            <a:ext cx="199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txBox="1"/>
          <p:nvPr/>
        </p:nvSpPr>
        <p:spPr>
          <a:xfrm>
            <a:off x="3838375" y="4533700"/>
            <a:ext cx="14808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1</a:t>
            </a:r>
            <a:endParaRPr/>
          </a:p>
        </p:txBody>
      </p:sp>
      <p:sp>
        <p:nvSpPr>
          <p:cNvPr id="419" name="Shape 419"/>
          <p:cNvSpPr/>
          <p:nvPr/>
        </p:nvSpPr>
        <p:spPr>
          <a:xfrm>
            <a:off x="5905525" y="4470925"/>
            <a:ext cx="199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txBox="1"/>
          <p:nvPr/>
        </p:nvSpPr>
        <p:spPr>
          <a:xfrm>
            <a:off x="6124375" y="4533700"/>
            <a:ext cx="14808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2</a:t>
            </a:r>
            <a:endParaRPr/>
          </a:p>
        </p:txBody>
      </p:sp>
      <p:sp>
        <p:nvSpPr>
          <p:cNvPr id="421" name="Shape 421"/>
          <p:cNvSpPr/>
          <p:nvPr/>
        </p:nvSpPr>
        <p:spPr>
          <a:xfrm>
            <a:off x="2899300" y="2879775"/>
            <a:ext cx="1607400" cy="8307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txBox="1"/>
          <p:nvPr/>
        </p:nvSpPr>
        <p:spPr>
          <a:xfrm>
            <a:off x="2898600" y="287977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Refresh Pod</a:t>
            </a:r>
            <a:endParaRPr/>
          </a:p>
        </p:txBody>
      </p:sp>
      <p:sp>
        <p:nvSpPr>
          <p:cNvPr id="423" name="Shape 423"/>
          <p:cNvSpPr txBox="1"/>
          <p:nvPr/>
        </p:nvSpPr>
        <p:spPr>
          <a:xfrm>
            <a:off x="3538125" y="33386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10.0.0.8</a:t>
            </a:r>
            <a:endParaRPr sz="1800"/>
          </a:p>
        </p:txBody>
      </p:sp>
      <p:pic>
        <p:nvPicPr>
          <p:cNvPr id="424" name="Shape 424"/>
          <p:cNvPicPr preferRelativeResize="0"/>
          <p:nvPr/>
        </p:nvPicPr>
        <p:blipFill>
          <a:blip r:embed="rId3">
            <a:alphaModFix/>
          </a:blip>
          <a:stretch>
            <a:fillRect/>
          </a:stretch>
        </p:blipFill>
        <p:spPr>
          <a:xfrm>
            <a:off x="3185118" y="3314500"/>
            <a:ext cx="354969" cy="298475"/>
          </a:xfrm>
          <a:prstGeom prst="rect">
            <a:avLst/>
          </a:prstGeom>
          <a:noFill/>
          <a:ln>
            <a:noFill/>
          </a:ln>
        </p:spPr>
      </p:pic>
      <p:sp>
        <p:nvSpPr>
          <p:cNvPr id="425" name="Shape 425"/>
          <p:cNvSpPr/>
          <p:nvPr/>
        </p:nvSpPr>
        <p:spPr>
          <a:xfrm>
            <a:off x="5673000" y="2786625"/>
            <a:ext cx="841200" cy="985500"/>
          </a:xfrm>
          <a:prstGeom prst="can">
            <a:avLst>
              <a:gd name="adj" fmla="val 2500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26" name="Shape 426"/>
          <p:cNvPicPr preferRelativeResize="0"/>
          <p:nvPr/>
        </p:nvPicPr>
        <p:blipFill>
          <a:blip r:embed="rId4">
            <a:alphaModFix/>
          </a:blip>
          <a:stretch>
            <a:fillRect/>
          </a:stretch>
        </p:blipFill>
        <p:spPr>
          <a:xfrm>
            <a:off x="5942150" y="3298069"/>
            <a:ext cx="354974" cy="364981"/>
          </a:xfrm>
          <a:prstGeom prst="rect">
            <a:avLst/>
          </a:prstGeom>
          <a:noFill/>
          <a:ln>
            <a:noFill/>
          </a:ln>
        </p:spPr>
      </p:pic>
      <p:sp>
        <p:nvSpPr>
          <p:cNvPr id="427" name="Shape 427"/>
          <p:cNvSpPr txBox="1"/>
          <p:nvPr/>
        </p:nvSpPr>
        <p:spPr>
          <a:xfrm>
            <a:off x="5673000" y="2957625"/>
            <a:ext cx="8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Secret 1</a:t>
            </a:r>
            <a:endParaRPr/>
          </a:p>
        </p:txBody>
      </p:sp>
      <p:sp>
        <p:nvSpPr>
          <p:cNvPr id="428" name="Shape 428"/>
          <p:cNvSpPr/>
          <p:nvPr/>
        </p:nvSpPr>
        <p:spPr>
          <a:xfrm>
            <a:off x="17500" y="3708925"/>
            <a:ext cx="1068600" cy="715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100"/>
              <a:t>Kerberos</a:t>
            </a:r>
            <a:endParaRPr sz="1100"/>
          </a:p>
        </p:txBody>
      </p:sp>
      <p:cxnSp>
        <p:nvCxnSpPr>
          <p:cNvPr id="429" name="Shape 429"/>
          <p:cNvCxnSpPr>
            <a:stCxn id="428" idx="7"/>
            <a:endCxn id="430" idx="1"/>
          </p:cNvCxnSpPr>
          <p:nvPr/>
        </p:nvCxnSpPr>
        <p:spPr>
          <a:xfrm rot="10800000" flipH="1">
            <a:off x="929607" y="3385051"/>
            <a:ext cx="993300" cy="428700"/>
          </a:xfrm>
          <a:prstGeom prst="straightConnector1">
            <a:avLst/>
          </a:prstGeom>
          <a:noFill/>
          <a:ln w="38100" cap="flat" cmpd="sng">
            <a:solidFill>
              <a:srgbClr val="000000"/>
            </a:solidFill>
            <a:prstDash val="solid"/>
            <a:round/>
            <a:headEnd type="none" w="med" len="med"/>
            <a:tailEnd type="triangle" w="med" len="med"/>
          </a:ln>
        </p:spPr>
      </p:cxnSp>
      <p:cxnSp>
        <p:nvCxnSpPr>
          <p:cNvPr id="431" name="Shape 431"/>
          <p:cNvCxnSpPr/>
          <p:nvPr/>
        </p:nvCxnSpPr>
        <p:spPr>
          <a:xfrm rot="10800000" flipH="1">
            <a:off x="3158300" y="3669475"/>
            <a:ext cx="1533900" cy="744600"/>
          </a:xfrm>
          <a:prstGeom prst="straightConnector1">
            <a:avLst/>
          </a:prstGeom>
          <a:noFill/>
          <a:ln w="38100" cap="flat" cmpd="sng">
            <a:solidFill>
              <a:srgbClr val="000000"/>
            </a:solidFill>
            <a:prstDash val="solid"/>
            <a:round/>
            <a:headEnd type="none" w="med" len="med"/>
            <a:tailEnd type="triangle" w="med" len="med"/>
          </a:ln>
        </p:spPr>
      </p:cxnSp>
      <p:pic>
        <p:nvPicPr>
          <p:cNvPr id="432" name="Shape 432"/>
          <p:cNvPicPr preferRelativeResize="0"/>
          <p:nvPr/>
        </p:nvPicPr>
        <p:blipFill>
          <a:blip r:embed="rId4">
            <a:alphaModFix/>
          </a:blip>
          <a:stretch>
            <a:fillRect/>
          </a:stretch>
        </p:blipFill>
        <p:spPr>
          <a:xfrm>
            <a:off x="4722950" y="3298069"/>
            <a:ext cx="354974" cy="364981"/>
          </a:xfrm>
          <a:prstGeom prst="rect">
            <a:avLst/>
          </a:prstGeom>
          <a:noFill/>
          <a:ln>
            <a:noFill/>
          </a:ln>
        </p:spPr>
      </p:pic>
      <p:cxnSp>
        <p:nvCxnSpPr>
          <p:cNvPr id="433" name="Shape 433"/>
          <p:cNvCxnSpPr/>
          <p:nvPr/>
        </p:nvCxnSpPr>
        <p:spPr>
          <a:xfrm rot="10800000" flipH="1">
            <a:off x="6553800" y="2710425"/>
            <a:ext cx="991800" cy="396000"/>
          </a:xfrm>
          <a:prstGeom prst="straightConnector1">
            <a:avLst/>
          </a:prstGeom>
          <a:noFill/>
          <a:ln w="38100" cap="flat" cmpd="sng">
            <a:solidFill>
              <a:srgbClr val="000000"/>
            </a:solidFill>
            <a:prstDash val="dot"/>
            <a:round/>
            <a:headEnd type="none" w="med" len="med"/>
            <a:tailEnd type="triangle" w="med" len="med"/>
          </a:ln>
        </p:spPr>
      </p:cxnSp>
      <p:cxnSp>
        <p:nvCxnSpPr>
          <p:cNvPr id="434" name="Shape 434"/>
          <p:cNvCxnSpPr/>
          <p:nvPr/>
        </p:nvCxnSpPr>
        <p:spPr>
          <a:xfrm rot="10800000">
            <a:off x="4457550" y="2770175"/>
            <a:ext cx="1062600" cy="377100"/>
          </a:xfrm>
          <a:prstGeom prst="straightConnector1">
            <a:avLst/>
          </a:prstGeom>
          <a:noFill/>
          <a:ln w="38100" cap="flat" cmpd="sng">
            <a:solidFill>
              <a:srgbClr val="000000"/>
            </a:solidFill>
            <a:prstDash val="dot"/>
            <a:round/>
            <a:headEnd type="none" w="med" len="med"/>
            <a:tailEnd type="triangle" w="med" len="med"/>
          </a:ln>
        </p:spPr>
      </p:cxnSp>
      <p:cxnSp>
        <p:nvCxnSpPr>
          <p:cNvPr id="435" name="Shape 435"/>
          <p:cNvCxnSpPr/>
          <p:nvPr/>
        </p:nvCxnSpPr>
        <p:spPr>
          <a:xfrm rot="10800000">
            <a:off x="2541650" y="2859250"/>
            <a:ext cx="2938800" cy="486600"/>
          </a:xfrm>
          <a:prstGeom prst="straightConnector1">
            <a:avLst/>
          </a:prstGeom>
          <a:noFill/>
          <a:ln w="38100" cap="flat" cmpd="sng">
            <a:solidFill>
              <a:srgbClr val="000000"/>
            </a:solidFill>
            <a:prstDash val="dot"/>
            <a:round/>
            <a:headEnd type="none" w="med" len="med"/>
            <a:tailEnd type="triangle" w="med" len="med"/>
          </a:ln>
        </p:spPr>
      </p:cxnSp>
      <p:pic>
        <p:nvPicPr>
          <p:cNvPr id="436" name="Shape 436"/>
          <p:cNvPicPr preferRelativeResize="0"/>
          <p:nvPr/>
        </p:nvPicPr>
        <p:blipFill>
          <a:blip r:embed="rId5">
            <a:alphaModFix/>
          </a:blip>
          <a:stretch>
            <a:fillRect/>
          </a:stretch>
        </p:blipFill>
        <p:spPr>
          <a:xfrm>
            <a:off x="4758605" y="1040360"/>
            <a:ext cx="2876424" cy="1620515"/>
          </a:xfrm>
          <a:prstGeom prst="rect">
            <a:avLst/>
          </a:prstGeom>
          <a:noFill/>
          <a:ln>
            <a:noFill/>
          </a:ln>
        </p:spPr>
      </p:pic>
      <p:pic>
        <p:nvPicPr>
          <p:cNvPr id="437" name="Shape 437"/>
          <p:cNvPicPr preferRelativeResize="0"/>
          <p:nvPr/>
        </p:nvPicPr>
        <p:blipFill>
          <a:blip r:embed="rId6">
            <a:alphaModFix/>
          </a:blip>
          <a:stretch>
            <a:fillRect/>
          </a:stretch>
        </p:blipFill>
        <p:spPr>
          <a:xfrm>
            <a:off x="1619903" y="1180900"/>
            <a:ext cx="2595272" cy="1730200"/>
          </a:xfrm>
          <a:prstGeom prst="rect">
            <a:avLst/>
          </a:prstGeom>
          <a:noFill/>
          <a:ln>
            <a:noFill/>
          </a:ln>
        </p:spPr>
      </p:pic>
      <p:sp>
        <p:nvSpPr>
          <p:cNvPr id="438" name="Shape 438"/>
          <p:cNvSpPr/>
          <p:nvPr/>
        </p:nvSpPr>
        <p:spPr>
          <a:xfrm>
            <a:off x="116850" y="2030650"/>
            <a:ext cx="536400" cy="572700"/>
          </a:xfrm>
          <a:prstGeom prst="smileyFace">
            <a:avLst>
              <a:gd name="adj" fmla="val 4653"/>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p:nvPr/>
        </p:nvSpPr>
        <p:spPr>
          <a:xfrm>
            <a:off x="1183650" y="2868850"/>
            <a:ext cx="536400" cy="572700"/>
          </a:xfrm>
          <a:prstGeom prst="smileyFace">
            <a:avLst>
              <a:gd name="adj" fmla="val 465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Problem: Tokens expire</a:t>
            </a:r>
            <a:endParaRPr/>
          </a:p>
        </p:txBody>
      </p:sp>
      <p:pic>
        <p:nvPicPr>
          <p:cNvPr id="441" name="Shape 441"/>
          <p:cNvPicPr preferRelativeResize="0"/>
          <p:nvPr/>
        </p:nvPicPr>
        <p:blipFill>
          <a:blip r:embed="rId7">
            <a:alphaModFix/>
          </a:blip>
          <a:stretch>
            <a:fillRect/>
          </a:stretch>
        </p:blipFill>
        <p:spPr>
          <a:xfrm>
            <a:off x="1923049" y="2983947"/>
            <a:ext cx="880775" cy="497195"/>
          </a:xfrm>
          <a:prstGeom prst="rect">
            <a:avLst/>
          </a:prstGeom>
          <a:noFill/>
          <a:ln>
            <a:noFill/>
          </a:ln>
        </p:spPr>
      </p:pic>
      <p:sp>
        <p:nvSpPr>
          <p:cNvPr id="442" name="Shape 442"/>
          <p:cNvSpPr txBox="1"/>
          <p:nvPr/>
        </p:nvSpPr>
        <p:spPr>
          <a:xfrm>
            <a:off x="2128925" y="3091775"/>
            <a:ext cx="536400" cy="2757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600" b="1"/>
              <a:t>ADMIT</a:t>
            </a:r>
            <a:br>
              <a:rPr lang="en" sz="600" b="1"/>
            </a:br>
            <a:r>
              <a:rPr lang="en" sz="600" b="1"/>
              <a:t>SERVER</a:t>
            </a:r>
            <a:endParaRPr sz="6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000"/>
                                        <p:tgtEl>
                                          <p:spTgt spid="4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40"/>
                                        </p:tgtEl>
                                      </p:cBhvr>
                                    </p:animEffect>
                                    <p:set>
                                      <p:cBhvr>
                                        <p:cTn id="12" dur="1" fill="hold">
                                          <p:stCondLst>
                                            <p:cond delay="1000"/>
                                          </p:stCondLst>
                                        </p:cTn>
                                        <p:tgtEl>
                                          <p:spTgt spid="4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4"/>
                                        </p:tgtEl>
                                        <p:attrNameLst>
                                          <p:attrName>style.visibility</p:attrName>
                                        </p:attrNameLst>
                                      </p:cBhvr>
                                      <p:to>
                                        <p:strVal val="visible"/>
                                      </p:to>
                                    </p:set>
                                    <p:animEffect transition="in" filter="fade">
                                      <p:cBhvr>
                                        <p:cTn id="17" dur="2600"/>
                                        <p:tgtEl>
                                          <p:spTgt spid="3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2"/>
                                        </p:tgtEl>
                                        <p:attrNameLst>
                                          <p:attrName>style.visibility</p:attrName>
                                        </p:attrNameLst>
                                      </p:cBhvr>
                                      <p:to>
                                        <p:strVal val="visible"/>
                                      </p:to>
                                    </p:set>
                                    <p:animEffect transition="in" filter="fade">
                                      <p:cBhvr>
                                        <p:cTn id="22" dur="1000"/>
                                        <p:tgtEl>
                                          <p:spTgt spid="422"/>
                                        </p:tgtEl>
                                      </p:cBhvr>
                                    </p:animEffect>
                                  </p:childTnLst>
                                </p:cTn>
                              </p:par>
                              <p:par>
                                <p:cTn id="23" presetID="10" presetClass="entr" presetSubtype="0" fill="hold" nodeType="withEffect">
                                  <p:stCondLst>
                                    <p:cond delay="0"/>
                                  </p:stCondLst>
                                  <p:childTnLst>
                                    <p:set>
                                      <p:cBhvr>
                                        <p:cTn id="24" dur="1" fill="hold">
                                          <p:stCondLst>
                                            <p:cond delay="0"/>
                                          </p:stCondLst>
                                        </p:cTn>
                                        <p:tgtEl>
                                          <p:spTgt spid="423"/>
                                        </p:tgtEl>
                                        <p:attrNameLst>
                                          <p:attrName>style.visibility</p:attrName>
                                        </p:attrNameLst>
                                      </p:cBhvr>
                                      <p:to>
                                        <p:strVal val="visible"/>
                                      </p:to>
                                    </p:set>
                                    <p:animEffect transition="in" filter="fade">
                                      <p:cBhvr>
                                        <p:cTn id="25" dur="1000"/>
                                        <p:tgtEl>
                                          <p:spTgt spid="423"/>
                                        </p:tgtEl>
                                      </p:cBhvr>
                                    </p:animEffect>
                                  </p:childTnLst>
                                </p:cTn>
                              </p:par>
                              <p:par>
                                <p:cTn id="26" presetID="10" presetClass="entr" presetSubtype="0" fill="hold" nodeType="withEffect">
                                  <p:stCondLst>
                                    <p:cond delay="0"/>
                                  </p:stCondLst>
                                  <p:childTnLst>
                                    <p:set>
                                      <p:cBhvr>
                                        <p:cTn id="27" dur="1" fill="hold">
                                          <p:stCondLst>
                                            <p:cond delay="0"/>
                                          </p:stCondLst>
                                        </p:cTn>
                                        <p:tgtEl>
                                          <p:spTgt spid="424"/>
                                        </p:tgtEl>
                                        <p:attrNameLst>
                                          <p:attrName>style.visibility</p:attrName>
                                        </p:attrNameLst>
                                      </p:cBhvr>
                                      <p:to>
                                        <p:strVal val="visible"/>
                                      </p:to>
                                    </p:set>
                                    <p:animEffect transition="in" filter="fade">
                                      <p:cBhvr>
                                        <p:cTn id="28" dur="1000"/>
                                        <p:tgtEl>
                                          <p:spTgt spid="424"/>
                                        </p:tgtEl>
                                      </p:cBhvr>
                                    </p:animEffect>
                                  </p:childTnLst>
                                </p:cTn>
                              </p:par>
                              <p:par>
                                <p:cTn id="29" presetID="10" presetClass="entr" presetSubtype="0" fill="hold" nodeType="withEffect">
                                  <p:stCondLst>
                                    <p:cond delay="0"/>
                                  </p:stCondLst>
                                  <p:childTnLst>
                                    <p:set>
                                      <p:cBhvr>
                                        <p:cTn id="30" dur="1" fill="hold">
                                          <p:stCondLst>
                                            <p:cond delay="0"/>
                                          </p:stCondLst>
                                        </p:cTn>
                                        <p:tgtEl>
                                          <p:spTgt spid="421"/>
                                        </p:tgtEl>
                                        <p:attrNameLst>
                                          <p:attrName>style.visibility</p:attrName>
                                        </p:attrNameLst>
                                      </p:cBhvr>
                                      <p:to>
                                        <p:strVal val="visible"/>
                                      </p:to>
                                    </p:set>
                                    <p:animEffect transition="in" filter="fade">
                                      <p:cBhvr>
                                        <p:cTn id="31" dur="1000"/>
                                        <p:tgtEl>
                                          <p:spTgt spid="4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9"/>
                                        </p:tgtEl>
                                        <p:attrNameLst>
                                          <p:attrName>style.visibility</p:attrName>
                                        </p:attrNameLst>
                                      </p:cBhvr>
                                      <p:to>
                                        <p:strVal val="visible"/>
                                      </p:to>
                                    </p:set>
                                    <p:animEffect transition="in" filter="fade">
                                      <p:cBhvr>
                                        <p:cTn id="36" dur="1000"/>
                                        <p:tgtEl>
                                          <p:spTgt spid="429"/>
                                        </p:tgtEl>
                                      </p:cBhvr>
                                    </p:animEffect>
                                  </p:childTnLst>
                                </p:cTn>
                              </p:par>
                              <p:par>
                                <p:cTn id="37" presetID="10" presetClass="entr" presetSubtype="0" fill="hold" nodeType="withEffect">
                                  <p:stCondLst>
                                    <p:cond delay="0"/>
                                  </p:stCondLst>
                                  <p:childTnLst>
                                    <p:set>
                                      <p:cBhvr>
                                        <p:cTn id="38" dur="1" fill="hold">
                                          <p:stCondLst>
                                            <p:cond delay="0"/>
                                          </p:stCondLst>
                                        </p:cTn>
                                        <p:tgtEl>
                                          <p:spTgt spid="441"/>
                                        </p:tgtEl>
                                        <p:attrNameLst>
                                          <p:attrName>style.visibility</p:attrName>
                                        </p:attrNameLst>
                                      </p:cBhvr>
                                      <p:to>
                                        <p:strVal val="visible"/>
                                      </p:to>
                                    </p:set>
                                    <p:animEffect transition="in" filter="fade">
                                      <p:cBhvr>
                                        <p:cTn id="39" dur="1000"/>
                                        <p:tgtEl>
                                          <p:spTgt spid="441"/>
                                        </p:tgtEl>
                                      </p:cBhvr>
                                    </p:animEffect>
                                  </p:childTnLst>
                                </p:cTn>
                              </p:par>
                              <p:par>
                                <p:cTn id="40" presetID="1" presetClass="entr" presetSubtype="0" fill="hold" nodeType="withEffect">
                                  <p:stCondLst>
                                    <p:cond delay="0"/>
                                  </p:stCondLst>
                                  <p:childTnLst>
                                    <p:set>
                                      <p:cBhvr>
                                        <p:cTn id="41" dur="1" fill="hold">
                                          <p:stCondLst>
                                            <p:cond delay="0"/>
                                          </p:stCondLst>
                                        </p:cTn>
                                        <p:tgtEl>
                                          <p:spTgt spid="442"/>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439"/>
                                        </p:tgtEl>
                                        <p:attrNameLst>
                                          <p:attrName>style.visibility</p:attrName>
                                        </p:attrNameLst>
                                      </p:cBhvr>
                                      <p:to>
                                        <p:strVal val="visible"/>
                                      </p:to>
                                    </p:set>
                                    <p:animEffect transition="in" filter="fade">
                                      <p:cBhvr>
                                        <p:cTn id="44" dur="2500"/>
                                        <p:tgtEl>
                                          <p:spTgt spid="4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31"/>
                                        </p:tgtEl>
                                        <p:attrNameLst>
                                          <p:attrName>style.visibility</p:attrName>
                                        </p:attrNameLst>
                                      </p:cBhvr>
                                      <p:to>
                                        <p:strVal val="visible"/>
                                      </p:to>
                                    </p:set>
                                    <p:animEffect transition="in" filter="fade">
                                      <p:cBhvr>
                                        <p:cTn id="49" dur="1000"/>
                                        <p:tgtEl>
                                          <p:spTgt spid="431"/>
                                        </p:tgtEl>
                                      </p:cBhvr>
                                    </p:animEffect>
                                  </p:childTnLst>
                                </p:cTn>
                              </p:par>
                              <p:par>
                                <p:cTn id="50" presetID="10" presetClass="entr" presetSubtype="0" fill="hold" nodeType="withEffect">
                                  <p:stCondLst>
                                    <p:cond delay="0"/>
                                  </p:stCondLst>
                                  <p:childTnLst>
                                    <p:set>
                                      <p:cBhvr>
                                        <p:cTn id="51" dur="1" fill="hold">
                                          <p:stCondLst>
                                            <p:cond delay="0"/>
                                          </p:stCondLst>
                                        </p:cTn>
                                        <p:tgtEl>
                                          <p:spTgt spid="432"/>
                                        </p:tgtEl>
                                        <p:attrNameLst>
                                          <p:attrName>style.visibility</p:attrName>
                                        </p:attrNameLst>
                                      </p:cBhvr>
                                      <p:to>
                                        <p:strVal val="visible"/>
                                      </p:to>
                                    </p:set>
                                    <p:animEffect transition="in" filter="fade">
                                      <p:cBhvr>
                                        <p:cTn id="52" dur="1000"/>
                                        <p:tgtEl>
                                          <p:spTgt spid="4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7"/>
                                        </p:tgtEl>
                                        <p:attrNameLst>
                                          <p:attrName>style.visibility</p:attrName>
                                        </p:attrNameLst>
                                      </p:cBhvr>
                                      <p:to>
                                        <p:strVal val="visible"/>
                                      </p:to>
                                    </p:set>
                                    <p:animEffect transition="in" filter="fade">
                                      <p:cBhvr>
                                        <p:cTn id="57" dur="1000"/>
                                        <p:tgtEl>
                                          <p:spTgt spid="4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429"/>
                                        </p:tgtEl>
                                      </p:cBhvr>
                                    </p:animEffect>
                                    <p:set>
                                      <p:cBhvr>
                                        <p:cTn id="62" dur="1" fill="hold">
                                          <p:stCondLst>
                                            <p:cond delay="1000"/>
                                          </p:stCondLst>
                                        </p:cTn>
                                        <p:tgtEl>
                                          <p:spTgt spid="42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1000"/>
                                        <p:tgtEl>
                                          <p:spTgt spid="439"/>
                                        </p:tgtEl>
                                      </p:cBhvr>
                                    </p:animEffect>
                                    <p:set>
                                      <p:cBhvr>
                                        <p:cTn id="65" dur="1" fill="hold">
                                          <p:stCondLst>
                                            <p:cond delay="1000"/>
                                          </p:stCondLst>
                                        </p:cTn>
                                        <p:tgtEl>
                                          <p:spTgt spid="43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1000"/>
                                        <p:tgtEl>
                                          <p:spTgt spid="437"/>
                                        </p:tgtEl>
                                      </p:cBhvr>
                                    </p:animEffect>
                                    <p:set>
                                      <p:cBhvr>
                                        <p:cTn id="68" dur="1" fill="hold">
                                          <p:stCondLst>
                                            <p:cond delay="1000"/>
                                          </p:stCondLst>
                                        </p:cTn>
                                        <p:tgtEl>
                                          <p:spTgt spid="43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1"/>
                                        <p:tgtEl>
                                          <p:spTgt spid="441"/>
                                        </p:tgtEl>
                                      </p:cBhvr>
                                    </p:animEffect>
                                    <p:set>
                                      <p:cBhvr>
                                        <p:cTn id="71" dur="1" fill="hold">
                                          <p:stCondLst>
                                            <p:cond delay="0"/>
                                          </p:stCondLst>
                                        </p:cTn>
                                        <p:tgtEl>
                                          <p:spTgt spid="44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442"/>
                                        </p:tgtEl>
                                      </p:cBhvr>
                                    </p:animEffect>
                                    <p:set>
                                      <p:cBhvr>
                                        <p:cTn id="74" dur="1" fill="hold">
                                          <p:stCondLst>
                                            <p:cond delay="1000"/>
                                          </p:stCondLst>
                                        </p:cTn>
                                        <p:tgtEl>
                                          <p:spTgt spid="44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1000"/>
                                        <p:tgtEl>
                                          <p:spTgt spid="438"/>
                                        </p:tgtEl>
                                      </p:cBhvr>
                                    </p:animEffect>
                                    <p:set>
                                      <p:cBhvr>
                                        <p:cTn id="77" dur="1" fill="hold">
                                          <p:stCondLst>
                                            <p:cond delay="1000"/>
                                          </p:stCondLst>
                                        </p:cTn>
                                        <p:tgtEl>
                                          <p:spTgt spid="43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0"/>
                                        <p:tgtEl>
                                          <p:spTgt spid="426"/>
                                        </p:tgtEl>
                                      </p:cBhvr>
                                    </p:animEffect>
                                    <p:set>
                                      <p:cBhvr>
                                        <p:cTn id="82" dur="1" fill="hold">
                                          <p:stCondLst>
                                            <p:cond delay="1000"/>
                                          </p:stCondLst>
                                        </p:cTn>
                                        <p:tgtEl>
                                          <p:spTgt spid="42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1000"/>
                                        <p:tgtEl>
                                          <p:spTgt spid="431"/>
                                        </p:tgtEl>
                                      </p:cBhvr>
                                    </p:animEffect>
                                    <p:set>
                                      <p:cBhvr>
                                        <p:cTn id="85" dur="1" fill="hold">
                                          <p:stCondLst>
                                            <p:cond delay="1000"/>
                                          </p:stCondLst>
                                        </p:cTn>
                                        <p:tgtEl>
                                          <p:spTgt spid="43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1000"/>
                                        <p:tgtEl>
                                          <p:spTgt spid="432"/>
                                        </p:tgtEl>
                                      </p:cBhvr>
                                    </p:animEffect>
                                    <p:set>
                                      <p:cBhvr>
                                        <p:cTn id="90" dur="1" fill="hold">
                                          <p:stCondLst>
                                            <p:cond delay="1000"/>
                                          </p:stCondLst>
                                        </p:cTn>
                                        <p:tgtEl>
                                          <p:spTgt spid="432"/>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426"/>
                                        </p:tgtEl>
                                        <p:attrNameLst>
                                          <p:attrName>style.visibility</p:attrName>
                                        </p:attrNameLst>
                                      </p:cBhvr>
                                      <p:to>
                                        <p:strVal val="visible"/>
                                      </p:to>
                                    </p:set>
                                    <p:animEffect transition="in" filter="fade">
                                      <p:cBhvr>
                                        <p:cTn id="93" dur="1000"/>
                                        <p:tgtEl>
                                          <p:spTgt spid="426"/>
                                        </p:tgtEl>
                                      </p:cBhvr>
                                    </p:animEffect>
                                  </p:childTnLst>
                                </p:cTn>
                              </p:par>
                              <p:par>
                                <p:cTn id="94" presetID="10" presetClass="exit" presetSubtype="0" fill="hold" nodeType="withEffect">
                                  <p:stCondLst>
                                    <p:cond delay="0"/>
                                  </p:stCondLst>
                                  <p:childTnLst>
                                    <p:animEffect transition="out" filter="fade">
                                      <p:cBhvr>
                                        <p:cTn id="95" dur="1000"/>
                                        <p:tgtEl>
                                          <p:spTgt spid="436"/>
                                        </p:tgtEl>
                                      </p:cBhvr>
                                    </p:animEffect>
                                    <p:set>
                                      <p:cBhvr>
                                        <p:cTn id="96" dur="1" fill="hold">
                                          <p:stCondLst>
                                            <p:cond delay="1000"/>
                                          </p:stCondLst>
                                        </p:cTn>
                                        <p:tgtEl>
                                          <p:spTgt spid="43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34"/>
                                        </p:tgtEl>
                                        <p:attrNameLst>
                                          <p:attrName>style.visibility</p:attrName>
                                        </p:attrNameLst>
                                      </p:cBhvr>
                                      <p:to>
                                        <p:strVal val="visible"/>
                                      </p:to>
                                    </p:set>
                                    <p:animEffect transition="in" filter="fade">
                                      <p:cBhvr>
                                        <p:cTn id="101" dur="3000"/>
                                        <p:tgtEl>
                                          <p:spTgt spid="434"/>
                                        </p:tgtEl>
                                      </p:cBhvr>
                                    </p:animEffect>
                                  </p:childTnLst>
                                </p:cTn>
                              </p:par>
                              <p:par>
                                <p:cTn id="102" presetID="10" presetClass="entr" presetSubtype="0" fill="hold" nodeType="withEffect">
                                  <p:stCondLst>
                                    <p:cond delay="0"/>
                                  </p:stCondLst>
                                  <p:childTnLst>
                                    <p:set>
                                      <p:cBhvr>
                                        <p:cTn id="103" dur="1" fill="hold">
                                          <p:stCondLst>
                                            <p:cond delay="0"/>
                                          </p:stCondLst>
                                        </p:cTn>
                                        <p:tgtEl>
                                          <p:spTgt spid="435"/>
                                        </p:tgtEl>
                                        <p:attrNameLst>
                                          <p:attrName>style.visibility</p:attrName>
                                        </p:attrNameLst>
                                      </p:cBhvr>
                                      <p:to>
                                        <p:strVal val="visible"/>
                                      </p:to>
                                    </p:set>
                                    <p:animEffect transition="in" filter="fade">
                                      <p:cBhvr>
                                        <p:cTn id="104" dur="1000"/>
                                        <p:tgtEl>
                                          <p:spTgt spid="435"/>
                                        </p:tgtEl>
                                      </p:cBhvr>
                                    </p:animEffect>
                                  </p:childTnLst>
                                </p:cTn>
                              </p:par>
                              <p:par>
                                <p:cTn id="105" presetID="10" presetClass="entr" presetSubtype="0" fill="hold" nodeType="withEffect">
                                  <p:stCondLst>
                                    <p:cond delay="0"/>
                                  </p:stCondLst>
                                  <p:childTnLst>
                                    <p:set>
                                      <p:cBhvr>
                                        <p:cTn id="106" dur="1" fill="hold">
                                          <p:stCondLst>
                                            <p:cond delay="0"/>
                                          </p:stCondLst>
                                        </p:cTn>
                                        <p:tgtEl>
                                          <p:spTgt spid="433"/>
                                        </p:tgtEl>
                                        <p:attrNameLst>
                                          <p:attrName>style.visibility</p:attrName>
                                        </p:attrNameLst>
                                      </p:cBhvr>
                                      <p:to>
                                        <p:strVal val="visible"/>
                                      </p:to>
                                    </p:set>
                                    <p:animEffect transition="in" filter="fade">
                                      <p:cBhvr>
                                        <p:cTn id="107" dur="10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Solved: Keep Secret to yourself with K8s RBAC</a:t>
            </a:r>
            <a:endParaRPr sz="2400"/>
          </a:p>
        </p:txBody>
      </p:sp>
      <p:sp>
        <p:nvSpPr>
          <p:cNvPr id="448" name="Shape 448"/>
          <p:cNvSpPr/>
          <p:nvPr/>
        </p:nvSpPr>
        <p:spPr>
          <a:xfrm>
            <a:off x="1002550" y="1283175"/>
            <a:ext cx="4980900" cy="364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a:off x="6197425" y="1283199"/>
            <a:ext cx="2700600" cy="364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txBox="1"/>
          <p:nvPr/>
        </p:nvSpPr>
        <p:spPr>
          <a:xfrm>
            <a:off x="1022400" y="4358050"/>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451" name="Shape 451"/>
          <p:cNvSpPr txBox="1"/>
          <p:nvPr/>
        </p:nvSpPr>
        <p:spPr>
          <a:xfrm>
            <a:off x="6189625" y="43005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452" name="Shape 452"/>
          <p:cNvSpPr/>
          <p:nvPr/>
        </p:nvSpPr>
        <p:spPr>
          <a:xfrm>
            <a:off x="1338100" y="1431975"/>
            <a:ext cx="1873200" cy="9126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txBox="1"/>
          <p:nvPr/>
        </p:nvSpPr>
        <p:spPr>
          <a:xfrm>
            <a:off x="1685300" y="1433625"/>
            <a:ext cx="1068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 Pod</a:t>
            </a:r>
            <a:endParaRPr/>
          </a:p>
        </p:txBody>
      </p:sp>
      <p:sp>
        <p:nvSpPr>
          <p:cNvPr id="454" name="Shape 454"/>
          <p:cNvSpPr/>
          <p:nvPr/>
        </p:nvSpPr>
        <p:spPr>
          <a:xfrm>
            <a:off x="3624100" y="1431975"/>
            <a:ext cx="1873200" cy="9126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txBox="1"/>
          <p:nvPr/>
        </p:nvSpPr>
        <p:spPr>
          <a:xfrm>
            <a:off x="3844200" y="1433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456" name="Shape 456"/>
          <p:cNvSpPr/>
          <p:nvPr/>
        </p:nvSpPr>
        <p:spPr>
          <a:xfrm>
            <a:off x="6595900" y="1433115"/>
            <a:ext cx="1873200" cy="858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txBox="1"/>
          <p:nvPr/>
        </p:nvSpPr>
        <p:spPr>
          <a:xfrm>
            <a:off x="6814800" y="1433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458" name="Shape 458"/>
          <p:cNvSpPr txBox="1"/>
          <p:nvPr/>
        </p:nvSpPr>
        <p:spPr>
          <a:xfrm>
            <a:off x="2242725" y="1988562"/>
            <a:ext cx="1120800" cy="310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459" name="Shape 459"/>
          <p:cNvSpPr txBox="1"/>
          <p:nvPr/>
        </p:nvSpPr>
        <p:spPr>
          <a:xfrm>
            <a:off x="962288" y="4510450"/>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460" name="Shape 460"/>
          <p:cNvSpPr txBox="1"/>
          <p:nvPr/>
        </p:nvSpPr>
        <p:spPr>
          <a:xfrm>
            <a:off x="6149888" y="44816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461" name="Shape 461"/>
          <p:cNvSpPr txBox="1"/>
          <p:nvPr/>
        </p:nvSpPr>
        <p:spPr>
          <a:xfrm>
            <a:off x="4528725" y="1988562"/>
            <a:ext cx="1120800" cy="310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sp>
        <p:nvSpPr>
          <p:cNvPr id="462" name="Shape 462"/>
          <p:cNvSpPr txBox="1"/>
          <p:nvPr/>
        </p:nvSpPr>
        <p:spPr>
          <a:xfrm>
            <a:off x="7500525" y="1935925"/>
            <a:ext cx="1120800" cy="310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pic>
        <p:nvPicPr>
          <p:cNvPr id="463" name="Shape 463"/>
          <p:cNvPicPr preferRelativeResize="0"/>
          <p:nvPr/>
        </p:nvPicPr>
        <p:blipFill>
          <a:blip r:embed="rId3">
            <a:alphaModFix/>
          </a:blip>
          <a:stretch>
            <a:fillRect/>
          </a:stretch>
        </p:blipFill>
        <p:spPr>
          <a:xfrm>
            <a:off x="4397805" y="1790500"/>
            <a:ext cx="354969" cy="298475"/>
          </a:xfrm>
          <a:prstGeom prst="rect">
            <a:avLst/>
          </a:prstGeom>
          <a:noFill/>
          <a:ln>
            <a:noFill/>
          </a:ln>
        </p:spPr>
      </p:pic>
      <p:pic>
        <p:nvPicPr>
          <p:cNvPr id="464" name="Shape 464"/>
          <p:cNvPicPr preferRelativeResize="0"/>
          <p:nvPr/>
        </p:nvPicPr>
        <p:blipFill>
          <a:blip r:embed="rId3">
            <a:alphaModFix/>
          </a:blip>
          <a:stretch>
            <a:fillRect/>
          </a:stretch>
        </p:blipFill>
        <p:spPr>
          <a:xfrm>
            <a:off x="7355018" y="1731225"/>
            <a:ext cx="354969" cy="298475"/>
          </a:xfrm>
          <a:prstGeom prst="rect">
            <a:avLst/>
          </a:prstGeom>
          <a:noFill/>
          <a:ln>
            <a:noFill/>
          </a:ln>
        </p:spPr>
      </p:pic>
      <p:pic>
        <p:nvPicPr>
          <p:cNvPr id="465" name="Shape 465"/>
          <p:cNvPicPr preferRelativeResize="0"/>
          <p:nvPr/>
        </p:nvPicPr>
        <p:blipFill>
          <a:blip r:embed="rId3">
            <a:alphaModFix/>
          </a:blip>
          <a:stretch>
            <a:fillRect/>
          </a:stretch>
        </p:blipFill>
        <p:spPr>
          <a:xfrm>
            <a:off x="2042118" y="1790500"/>
            <a:ext cx="354969" cy="298475"/>
          </a:xfrm>
          <a:prstGeom prst="rect">
            <a:avLst/>
          </a:prstGeom>
          <a:noFill/>
          <a:ln>
            <a:noFill/>
          </a:ln>
        </p:spPr>
      </p:pic>
      <p:sp>
        <p:nvSpPr>
          <p:cNvPr id="466" name="Shape 466"/>
          <p:cNvSpPr/>
          <p:nvPr/>
        </p:nvSpPr>
        <p:spPr>
          <a:xfrm>
            <a:off x="37900" y="1457925"/>
            <a:ext cx="887400" cy="5127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txBox="1"/>
          <p:nvPr/>
        </p:nvSpPr>
        <p:spPr>
          <a:xfrm>
            <a:off x="152400" y="1533100"/>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Client</a:t>
            </a:r>
            <a:endParaRPr/>
          </a:p>
        </p:txBody>
      </p:sp>
      <p:sp>
        <p:nvSpPr>
          <p:cNvPr id="468" name="Shape 468"/>
          <p:cNvSpPr/>
          <p:nvPr/>
        </p:nvSpPr>
        <p:spPr>
          <a:xfrm>
            <a:off x="37900" y="3439125"/>
            <a:ext cx="887400" cy="5127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txBox="1"/>
          <p:nvPr/>
        </p:nvSpPr>
        <p:spPr>
          <a:xfrm>
            <a:off x="152400" y="3514300"/>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Client</a:t>
            </a:r>
            <a:endParaRPr/>
          </a:p>
        </p:txBody>
      </p:sp>
      <p:sp>
        <p:nvSpPr>
          <p:cNvPr id="470" name="Shape 470"/>
          <p:cNvSpPr/>
          <p:nvPr/>
        </p:nvSpPr>
        <p:spPr>
          <a:xfrm>
            <a:off x="1338100" y="3336975"/>
            <a:ext cx="1873200" cy="998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txBox="1"/>
          <p:nvPr/>
        </p:nvSpPr>
        <p:spPr>
          <a:xfrm>
            <a:off x="1685300" y="3338625"/>
            <a:ext cx="1068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 Pod</a:t>
            </a:r>
            <a:endParaRPr/>
          </a:p>
        </p:txBody>
      </p:sp>
      <p:sp>
        <p:nvSpPr>
          <p:cNvPr id="472" name="Shape 472"/>
          <p:cNvSpPr/>
          <p:nvPr/>
        </p:nvSpPr>
        <p:spPr>
          <a:xfrm>
            <a:off x="3624100" y="3336975"/>
            <a:ext cx="1873200" cy="998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txBox="1"/>
          <p:nvPr/>
        </p:nvSpPr>
        <p:spPr>
          <a:xfrm>
            <a:off x="3844200" y="3338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474" name="Shape 474"/>
          <p:cNvSpPr/>
          <p:nvPr/>
        </p:nvSpPr>
        <p:spPr>
          <a:xfrm>
            <a:off x="6595900" y="3338221"/>
            <a:ext cx="1873200" cy="9393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txBox="1"/>
          <p:nvPr/>
        </p:nvSpPr>
        <p:spPr>
          <a:xfrm>
            <a:off x="6814800" y="3338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476" name="Shape 476"/>
          <p:cNvSpPr txBox="1"/>
          <p:nvPr/>
        </p:nvSpPr>
        <p:spPr>
          <a:xfrm>
            <a:off x="2242725" y="3952783"/>
            <a:ext cx="1120800" cy="33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10.0.0.4</a:t>
            </a:r>
            <a:endParaRPr sz="1800"/>
          </a:p>
        </p:txBody>
      </p:sp>
      <p:sp>
        <p:nvSpPr>
          <p:cNvPr id="477" name="Shape 477"/>
          <p:cNvSpPr txBox="1"/>
          <p:nvPr/>
        </p:nvSpPr>
        <p:spPr>
          <a:xfrm>
            <a:off x="4528725" y="3952783"/>
            <a:ext cx="1120800" cy="33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10.0.0.5</a:t>
            </a:r>
            <a:endParaRPr sz="1800"/>
          </a:p>
        </p:txBody>
      </p:sp>
      <p:sp>
        <p:nvSpPr>
          <p:cNvPr id="478" name="Shape 478"/>
          <p:cNvSpPr txBox="1"/>
          <p:nvPr/>
        </p:nvSpPr>
        <p:spPr>
          <a:xfrm>
            <a:off x="7500525" y="3895220"/>
            <a:ext cx="1120800" cy="33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10.0.1.3</a:t>
            </a:r>
            <a:endParaRPr sz="1800"/>
          </a:p>
        </p:txBody>
      </p:sp>
      <p:pic>
        <p:nvPicPr>
          <p:cNvPr id="479" name="Shape 479"/>
          <p:cNvPicPr preferRelativeResize="0"/>
          <p:nvPr/>
        </p:nvPicPr>
        <p:blipFill>
          <a:blip r:embed="rId3">
            <a:alphaModFix/>
          </a:blip>
          <a:stretch>
            <a:fillRect/>
          </a:stretch>
        </p:blipFill>
        <p:spPr>
          <a:xfrm>
            <a:off x="4397805" y="3695500"/>
            <a:ext cx="354969" cy="298475"/>
          </a:xfrm>
          <a:prstGeom prst="rect">
            <a:avLst/>
          </a:prstGeom>
          <a:noFill/>
          <a:ln>
            <a:noFill/>
          </a:ln>
        </p:spPr>
      </p:pic>
      <p:pic>
        <p:nvPicPr>
          <p:cNvPr id="480" name="Shape 480"/>
          <p:cNvPicPr preferRelativeResize="0"/>
          <p:nvPr/>
        </p:nvPicPr>
        <p:blipFill>
          <a:blip r:embed="rId3">
            <a:alphaModFix/>
          </a:blip>
          <a:stretch>
            <a:fillRect/>
          </a:stretch>
        </p:blipFill>
        <p:spPr>
          <a:xfrm>
            <a:off x="7355018" y="3636225"/>
            <a:ext cx="354969" cy="298475"/>
          </a:xfrm>
          <a:prstGeom prst="rect">
            <a:avLst/>
          </a:prstGeom>
          <a:noFill/>
          <a:ln>
            <a:noFill/>
          </a:ln>
        </p:spPr>
      </p:pic>
      <p:pic>
        <p:nvPicPr>
          <p:cNvPr id="481" name="Shape 481"/>
          <p:cNvPicPr preferRelativeResize="0"/>
          <p:nvPr/>
        </p:nvPicPr>
        <p:blipFill>
          <a:blip r:embed="rId3">
            <a:alphaModFix/>
          </a:blip>
          <a:stretch>
            <a:fillRect/>
          </a:stretch>
        </p:blipFill>
        <p:spPr>
          <a:xfrm>
            <a:off x="2042118" y="3695500"/>
            <a:ext cx="354969" cy="298475"/>
          </a:xfrm>
          <a:prstGeom prst="rect">
            <a:avLst/>
          </a:prstGeom>
          <a:noFill/>
          <a:ln>
            <a:noFill/>
          </a:ln>
        </p:spPr>
      </p:pic>
      <p:cxnSp>
        <p:nvCxnSpPr>
          <p:cNvPr id="482" name="Shape 482"/>
          <p:cNvCxnSpPr/>
          <p:nvPr/>
        </p:nvCxnSpPr>
        <p:spPr>
          <a:xfrm rot="10800000" flipH="1">
            <a:off x="4759675" y="2676025"/>
            <a:ext cx="823800" cy="594900"/>
          </a:xfrm>
          <a:prstGeom prst="straightConnector1">
            <a:avLst/>
          </a:prstGeom>
          <a:noFill/>
          <a:ln w="38100" cap="flat" cmpd="sng">
            <a:solidFill>
              <a:srgbClr val="000000"/>
            </a:solidFill>
            <a:prstDash val="solid"/>
            <a:round/>
            <a:headEnd type="none" w="med" len="med"/>
            <a:tailEnd type="triangle" w="med" len="med"/>
          </a:ln>
        </p:spPr>
      </p:cxnSp>
      <p:sp>
        <p:nvSpPr>
          <p:cNvPr id="483" name="Shape 483"/>
          <p:cNvSpPr/>
          <p:nvPr/>
        </p:nvSpPr>
        <p:spPr>
          <a:xfrm>
            <a:off x="5596800" y="1719825"/>
            <a:ext cx="841200" cy="985500"/>
          </a:xfrm>
          <a:prstGeom prst="can">
            <a:avLst>
              <a:gd name="adj" fmla="val 2500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84" name="Shape 484"/>
          <p:cNvPicPr preferRelativeResize="0"/>
          <p:nvPr/>
        </p:nvPicPr>
        <p:blipFill>
          <a:blip r:embed="rId4">
            <a:alphaModFix/>
          </a:blip>
          <a:stretch>
            <a:fillRect/>
          </a:stretch>
        </p:blipFill>
        <p:spPr>
          <a:xfrm>
            <a:off x="5865950" y="2231269"/>
            <a:ext cx="354974" cy="364981"/>
          </a:xfrm>
          <a:prstGeom prst="rect">
            <a:avLst/>
          </a:prstGeom>
          <a:noFill/>
          <a:ln>
            <a:noFill/>
          </a:ln>
        </p:spPr>
      </p:pic>
      <p:sp>
        <p:nvSpPr>
          <p:cNvPr id="485" name="Shape 485"/>
          <p:cNvSpPr txBox="1"/>
          <p:nvPr/>
        </p:nvSpPr>
        <p:spPr>
          <a:xfrm>
            <a:off x="5596800" y="1890825"/>
            <a:ext cx="8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Secret 1</a:t>
            </a:r>
            <a:endParaRPr/>
          </a:p>
        </p:txBody>
      </p:sp>
      <p:sp>
        <p:nvSpPr>
          <p:cNvPr id="486" name="Shape 486"/>
          <p:cNvSpPr/>
          <p:nvPr/>
        </p:nvSpPr>
        <p:spPr>
          <a:xfrm>
            <a:off x="5596800" y="3015225"/>
            <a:ext cx="841200" cy="985500"/>
          </a:xfrm>
          <a:prstGeom prst="can">
            <a:avLst>
              <a:gd name="adj" fmla="val 25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87" name="Shape 487"/>
          <p:cNvPicPr preferRelativeResize="0"/>
          <p:nvPr/>
        </p:nvPicPr>
        <p:blipFill>
          <a:blip r:embed="rId4">
            <a:alphaModFix/>
          </a:blip>
          <a:stretch>
            <a:fillRect/>
          </a:stretch>
        </p:blipFill>
        <p:spPr>
          <a:xfrm>
            <a:off x="5865950" y="3526669"/>
            <a:ext cx="354974" cy="364981"/>
          </a:xfrm>
          <a:prstGeom prst="rect">
            <a:avLst/>
          </a:prstGeom>
          <a:noFill/>
          <a:ln>
            <a:noFill/>
          </a:ln>
        </p:spPr>
      </p:pic>
      <p:sp>
        <p:nvSpPr>
          <p:cNvPr id="488" name="Shape 488"/>
          <p:cNvSpPr txBox="1"/>
          <p:nvPr/>
        </p:nvSpPr>
        <p:spPr>
          <a:xfrm>
            <a:off x="5596800" y="3186225"/>
            <a:ext cx="8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Secret 1</a:t>
            </a:r>
            <a:endParaRPr/>
          </a:p>
        </p:txBody>
      </p:sp>
      <p:cxnSp>
        <p:nvCxnSpPr>
          <p:cNvPr id="489" name="Shape 489"/>
          <p:cNvCxnSpPr/>
          <p:nvPr/>
        </p:nvCxnSpPr>
        <p:spPr>
          <a:xfrm rot="10800000" flipH="1">
            <a:off x="721075" y="2635525"/>
            <a:ext cx="4752000" cy="787800"/>
          </a:xfrm>
          <a:prstGeom prst="straightConnector1">
            <a:avLst/>
          </a:prstGeom>
          <a:noFill/>
          <a:ln w="38100" cap="flat" cmpd="sng">
            <a:solidFill>
              <a:srgbClr val="000000"/>
            </a:solidFill>
            <a:prstDash val="solid"/>
            <a:round/>
            <a:headEnd type="none" w="med" len="med"/>
            <a:tailEnd type="triangle" w="med" len="med"/>
          </a:ln>
        </p:spPr>
      </p:cxnSp>
      <p:pic>
        <p:nvPicPr>
          <p:cNvPr id="490" name="Shape 490"/>
          <p:cNvPicPr preferRelativeResize="0"/>
          <p:nvPr/>
        </p:nvPicPr>
        <p:blipFill>
          <a:blip r:embed="rId5">
            <a:alphaModFix/>
          </a:blip>
          <a:stretch>
            <a:fillRect/>
          </a:stretch>
        </p:blipFill>
        <p:spPr>
          <a:xfrm>
            <a:off x="3619848" y="1294423"/>
            <a:ext cx="1873200" cy="1873200"/>
          </a:xfrm>
          <a:prstGeom prst="rect">
            <a:avLst/>
          </a:prstGeom>
          <a:noFill/>
          <a:ln>
            <a:noFill/>
          </a:ln>
        </p:spPr>
      </p:pic>
      <p:sp>
        <p:nvSpPr>
          <p:cNvPr id="491" name="Shape 491"/>
          <p:cNvSpPr txBox="1"/>
          <p:nvPr/>
        </p:nvSpPr>
        <p:spPr>
          <a:xfrm>
            <a:off x="7484300" y="619925"/>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Job 1</a:t>
            </a:r>
            <a:endParaRPr/>
          </a:p>
        </p:txBody>
      </p:sp>
      <p:sp>
        <p:nvSpPr>
          <p:cNvPr id="492" name="Shape 492"/>
          <p:cNvSpPr/>
          <p:nvPr/>
        </p:nvSpPr>
        <p:spPr>
          <a:xfrm>
            <a:off x="8103325" y="786475"/>
            <a:ext cx="782100" cy="78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txBox="1"/>
          <p:nvPr/>
        </p:nvSpPr>
        <p:spPr>
          <a:xfrm>
            <a:off x="7484300" y="848525"/>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Job 2</a:t>
            </a:r>
            <a:endParaRPr/>
          </a:p>
        </p:txBody>
      </p:sp>
      <p:sp>
        <p:nvSpPr>
          <p:cNvPr id="494" name="Shape 494"/>
          <p:cNvSpPr/>
          <p:nvPr/>
        </p:nvSpPr>
        <p:spPr>
          <a:xfrm>
            <a:off x="8103325" y="1015075"/>
            <a:ext cx="782100" cy="789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Problem: Secrets can be exposed to others</a:t>
            </a:r>
            <a:endParaRPr sz="2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1000"/>
                                        <p:tgtEl>
                                          <p:spTgt spid="482"/>
                                        </p:tgtEl>
                                      </p:cBhvr>
                                    </p:animEffect>
                                  </p:childTnLst>
                                </p:cTn>
                              </p:par>
                              <p:par>
                                <p:cTn id="8" presetID="10" presetClass="entr" presetSubtype="0" fill="hold" nodeType="withEffect">
                                  <p:stCondLst>
                                    <p:cond delay="0"/>
                                  </p:stCondLst>
                                  <p:childTnLst>
                                    <p:set>
                                      <p:cBhvr>
                                        <p:cTn id="9" dur="1" fill="hold">
                                          <p:stCondLst>
                                            <p:cond delay="0"/>
                                          </p:stCondLst>
                                        </p:cTn>
                                        <p:tgtEl>
                                          <p:spTgt spid="489"/>
                                        </p:tgtEl>
                                        <p:attrNameLst>
                                          <p:attrName>style.visibility</p:attrName>
                                        </p:attrNameLst>
                                      </p:cBhvr>
                                      <p:to>
                                        <p:strVal val="visible"/>
                                      </p:to>
                                    </p:set>
                                    <p:animEffect transition="in" filter="fade">
                                      <p:cBhvr>
                                        <p:cTn id="10" dur="1000"/>
                                        <p:tgtEl>
                                          <p:spTgt spid="4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495"/>
                                        </p:tgtEl>
                                      </p:cBhvr>
                                    </p:animEffect>
                                    <p:set>
                                      <p:cBhvr>
                                        <p:cTn id="15" dur="1" fill="hold">
                                          <p:stCondLst>
                                            <p:cond delay="1000"/>
                                          </p:stCondLst>
                                        </p:cTn>
                                        <p:tgtEl>
                                          <p:spTgt spid="49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7"/>
                                        </p:tgtEl>
                                        <p:attrNameLst>
                                          <p:attrName>style.visibility</p:attrName>
                                        </p:attrNameLst>
                                      </p:cBhvr>
                                      <p:to>
                                        <p:strVal val="visible"/>
                                      </p:to>
                                    </p:set>
                                    <p:animEffect transition="in" filter="fade">
                                      <p:cBhvr>
                                        <p:cTn id="20" dur="1000"/>
                                        <p:tgtEl>
                                          <p:spTgt spid="4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0"/>
                                        </p:tgtEl>
                                        <p:attrNameLst>
                                          <p:attrName>style.visibility</p:attrName>
                                        </p:attrNameLst>
                                      </p:cBhvr>
                                      <p:to>
                                        <p:strVal val="visible"/>
                                      </p:to>
                                    </p:set>
                                    <p:animEffect transition="in" filter="fade">
                                      <p:cBhvr>
                                        <p:cTn id="25" dur="10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Agenda</a:t>
            </a:r>
            <a:endParaRPr/>
          </a:p>
        </p:txBody>
      </p:sp>
      <p:sp>
        <p:nvSpPr>
          <p:cNvPr id="74" name="Shape 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 b="1"/>
              <a:t>Kubernetes intro</a:t>
            </a:r>
            <a:endParaRPr b="1"/>
          </a:p>
          <a:p>
            <a:pPr marL="457200" lvl="0" indent="-342900" rtl="0">
              <a:spcBef>
                <a:spcPts val="0"/>
              </a:spcBef>
              <a:spcAft>
                <a:spcPts val="0"/>
              </a:spcAft>
              <a:buSzPts val="1800"/>
              <a:buAutoNum type="arabicPeriod"/>
            </a:pPr>
            <a:r>
              <a:rPr lang="en" b="1"/>
              <a:t>Big Data on Kubernetes</a:t>
            </a:r>
            <a:endParaRPr b="1"/>
          </a:p>
          <a:p>
            <a:pPr marL="457200" lvl="0" indent="-342900" rtl="0">
              <a:spcBef>
                <a:spcPts val="0"/>
              </a:spcBef>
              <a:spcAft>
                <a:spcPts val="0"/>
              </a:spcAft>
              <a:buSzPts val="1800"/>
              <a:buAutoNum type="arabicPeriod"/>
            </a:pPr>
            <a:r>
              <a:rPr lang="en" sz="1600"/>
              <a:t>Demo: Spark on K8s accessing secure HDFS</a:t>
            </a:r>
            <a:endParaRPr/>
          </a:p>
          <a:p>
            <a:pPr marL="457200" lvl="0" indent="-342900" rtl="0">
              <a:spcBef>
                <a:spcPts val="0"/>
              </a:spcBef>
              <a:spcAft>
                <a:spcPts val="0"/>
              </a:spcAft>
              <a:buSzPts val="1800"/>
              <a:buAutoNum type="arabicPeriod"/>
            </a:pPr>
            <a:r>
              <a:rPr lang="en" sz="1600"/>
              <a:t>Secure HDFS deep dive</a:t>
            </a:r>
            <a:endParaRPr sz="1600"/>
          </a:p>
          <a:p>
            <a:pPr marL="457200" marR="0" lvl="0" indent="-330200" algn="l" rtl="0">
              <a:lnSpc>
                <a:spcPct val="115000"/>
              </a:lnSpc>
              <a:spcBef>
                <a:spcPts val="0"/>
              </a:spcBef>
              <a:spcAft>
                <a:spcPts val="0"/>
              </a:spcAft>
              <a:buSzPts val="1600"/>
              <a:buAutoNum type="arabicPeriod"/>
            </a:pPr>
            <a:r>
              <a:rPr lang="en" sz="1600"/>
              <a:t>HDFS running on K8s</a:t>
            </a:r>
            <a:endParaRPr sz="1600"/>
          </a:p>
          <a:p>
            <a:pPr marL="457200" marR="0" lvl="0" indent="-330200" algn="l" rtl="0">
              <a:lnSpc>
                <a:spcPct val="115000"/>
              </a:lnSpc>
              <a:spcBef>
                <a:spcPts val="0"/>
              </a:spcBef>
              <a:spcAft>
                <a:spcPts val="0"/>
              </a:spcAft>
              <a:buSzPts val="1600"/>
              <a:buAutoNum type="arabicPeriod"/>
            </a:pPr>
            <a:r>
              <a:rPr lang="en" sz="1600"/>
              <a:t>Data locality deep dive</a:t>
            </a:r>
            <a:endParaRPr sz="1600"/>
          </a:p>
          <a:p>
            <a:pPr marL="457200" lvl="0" indent="-330200" rtl="0">
              <a:spcBef>
                <a:spcPts val="0"/>
              </a:spcBef>
              <a:spcAft>
                <a:spcPts val="0"/>
              </a:spcAft>
              <a:buSzPts val="1600"/>
              <a:buAutoNum type="arabicPeriod"/>
            </a:pPr>
            <a:r>
              <a:rPr lang="en" sz="1600"/>
              <a:t>Demo: Namenode HA</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Access Control of Secrets</a:t>
            </a:r>
            <a:endParaRPr/>
          </a:p>
        </p:txBody>
      </p:sp>
      <p:sp>
        <p:nvSpPr>
          <p:cNvPr id="501" name="Shape 501"/>
          <p:cNvSpPr txBox="1">
            <a:spLocks noGrp="1"/>
          </p:cNvSpPr>
          <p:nvPr>
            <p:ph type="body" idx="1"/>
          </p:nvPr>
        </p:nvSpPr>
        <p:spPr>
          <a:xfrm>
            <a:off x="311700" y="1152475"/>
            <a:ext cx="6144000" cy="4869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HDFS DTs and renewal service keytab in Secrets</a:t>
            </a:r>
            <a:endParaRPr/>
          </a:p>
        </p:txBody>
      </p:sp>
      <p:graphicFrame>
        <p:nvGraphicFramePr>
          <p:cNvPr id="502" name="Shape 502"/>
          <p:cNvGraphicFramePr/>
          <p:nvPr/>
        </p:nvGraphicFramePr>
        <p:xfrm>
          <a:off x="5600475" y="1564600"/>
          <a:ext cx="3503850" cy="2362200"/>
        </p:xfrm>
        <a:graphic>
          <a:graphicData uri="http://schemas.openxmlformats.org/drawingml/2006/table">
            <a:tbl>
              <a:tblPr>
                <a:noFill/>
                <a:tableStyleId>{B3513DE5-2358-4932-ACAE-7E77E0D2C7BE}</a:tableStyleId>
              </a:tblPr>
              <a:tblGrid>
                <a:gridCol w="583975"/>
                <a:gridCol w="583975"/>
                <a:gridCol w="583975"/>
                <a:gridCol w="583975"/>
                <a:gridCol w="583975"/>
                <a:gridCol w="583975"/>
              </a:tblGrid>
              <a:tr h="424200">
                <a:tc>
                  <a:txBody>
                    <a:bodyPr/>
                    <a:lstStyle/>
                    <a:p>
                      <a:pPr marL="0" lvl="0" indent="0" algn="ctr" rtl="0">
                        <a:spcBef>
                          <a:spcPts val="0"/>
                        </a:spcBef>
                        <a:spcAft>
                          <a:spcPts val="0"/>
                        </a:spcAft>
                        <a:buNone/>
                      </a:pPr>
                      <a:endParaRPr sz="1000"/>
                    </a:p>
                  </a:txBody>
                  <a:tcPr marL="63500" marR="63500" marT="63500" marB="63500"/>
                </a:tc>
                <a:tc>
                  <a:txBody>
                    <a:bodyPr/>
                    <a:lstStyle/>
                    <a:p>
                      <a:pPr marL="0" lvl="0" indent="0" algn="ctr" rtl="0">
                        <a:spcBef>
                          <a:spcPts val="0"/>
                        </a:spcBef>
                        <a:spcAft>
                          <a:spcPts val="0"/>
                        </a:spcAft>
                        <a:buNone/>
                      </a:pPr>
                      <a:r>
                        <a:rPr lang="en" sz="1000"/>
                        <a:t>Job owner human user</a:t>
                      </a:r>
                      <a:endParaRPr sz="1000"/>
                    </a:p>
                  </a:txBody>
                  <a:tcPr marL="63500" marR="63500" marT="63500" marB="63500"/>
                </a:tc>
                <a:tc>
                  <a:txBody>
                    <a:bodyPr/>
                    <a:lstStyle/>
                    <a:p>
                      <a:pPr marL="0" lvl="0" indent="0" algn="ctr" rtl="0">
                        <a:spcBef>
                          <a:spcPts val="0"/>
                        </a:spcBef>
                        <a:spcAft>
                          <a:spcPts val="0"/>
                        </a:spcAft>
                        <a:buNone/>
                      </a:pPr>
                      <a:r>
                        <a:rPr lang="en" sz="1000"/>
                        <a:t>Job owner’s pods</a:t>
                      </a:r>
                      <a:endParaRPr sz="1000"/>
                    </a:p>
                  </a:txBody>
                  <a:tcPr marL="63500" marR="63500" marT="63500" marB="63500"/>
                </a:tc>
                <a:tc>
                  <a:txBody>
                    <a:bodyPr/>
                    <a:lstStyle/>
                    <a:p>
                      <a:pPr marL="0" lvl="0" indent="0" algn="ctr" rtl="0">
                        <a:spcBef>
                          <a:spcPts val="0"/>
                        </a:spcBef>
                        <a:spcAft>
                          <a:spcPts val="0"/>
                        </a:spcAft>
                        <a:buNone/>
                      </a:pPr>
                      <a:r>
                        <a:rPr lang="en" sz="1000"/>
                        <a:t>Other human users</a:t>
                      </a:r>
                      <a:endParaRPr sz="1000"/>
                    </a:p>
                  </a:txBody>
                  <a:tcPr marL="63500" marR="63500" marT="63500" marB="63500"/>
                </a:tc>
                <a:tc>
                  <a:txBody>
                    <a:bodyPr/>
                    <a:lstStyle/>
                    <a:p>
                      <a:pPr marL="0" lvl="0" indent="0" algn="ctr" rtl="0">
                        <a:spcBef>
                          <a:spcPts val="0"/>
                        </a:spcBef>
                        <a:spcAft>
                          <a:spcPts val="0"/>
                        </a:spcAft>
                        <a:buNone/>
                      </a:pPr>
                      <a:r>
                        <a:rPr lang="en" sz="1000"/>
                        <a:t>Other users’ pods</a:t>
                      </a:r>
                      <a:endParaRPr sz="1000"/>
                    </a:p>
                  </a:txBody>
                  <a:tcPr marL="63500" marR="63500" marT="63500" marB="63500"/>
                </a:tc>
                <a:tc>
                  <a:txBody>
                    <a:bodyPr/>
                    <a:lstStyle/>
                    <a:p>
                      <a:pPr marL="0" lvl="0" indent="0" algn="ctr" rtl="0">
                        <a:spcBef>
                          <a:spcPts val="0"/>
                        </a:spcBef>
                        <a:spcAft>
                          <a:spcPts val="0"/>
                        </a:spcAft>
                        <a:buNone/>
                      </a:pPr>
                      <a:r>
                        <a:rPr lang="en" sz="1000"/>
                        <a:t>Renew service pods</a:t>
                      </a:r>
                      <a:endParaRPr sz="1000"/>
                    </a:p>
                  </a:txBody>
                  <a:tcPr marL="63500" marR="63500" marT="63500" marB="63500"/>
                </a:tc>
              </a:tr>
              <a:tr h="424200">
                <a:tc>
                  <a:txBody>
                    <a:bodyPr/>
                    <a:lstStyle/>
                    <a:p>
                      <a:pPr marL="0" lvl="0" indent="0" algn="ctr" rtl="0">
                        <a:spcBef>
                          <a:spcPts val="0"/>
                        </a:spcBef>
                        <a:spcAft>
                          <a:spcPts val="0"/>
                        </a:spcAft>
                        <a:buNone/>
                      </a:pPr>
                      <a:r>
                        <a:rPr lang="en" sz="1000"/>
                        <a:t>Access to the DT secret </a:t>
                      </a:r>
                      <a:endParaRPr sz="1000"/>
                    </a:p>
                  </a:txBody>
                  <a:tcPr marL="63500" marR="63500" marT="63500" marB="63500"/>
                </a:tc>
                <a:tc>
                  <a:txBody>
                    <a:bodyPr/>
                    <a:lstStyle/>
                    <a:p>
                      <a:pPr marL="0" lvl="0" indent="0" algn="ctr" rtl="0">
                        <a:spcBef>
                          <a:spcPts val="0"/>
                        </a:spcBef>
                        <a:spcAft>
                          <a:spcPts val="0"/>
                        </a:spcAft>
                        <a:buNone/>
                      </a:pPr>
                      <a:r>
                        <a:rPr lang="en" sz="1000"/>
                        <a:t>create</a:t>
                      </a:r>
                      <a:endParaRPr sz="1000"/>
                    </a:p>
                  </a:txBody>
                  <a:tcPr marL="63500" marR="63500" marT="63500" marB="63500"/>
                </a:tc>
                <a:tc>
                  <a:txBody>
                    <a:bodyPr/>
                    <a:lstStyle/>
                    <a:p>
                      <a:pPr marL="0" lvl="0" indent="0" algn="ctr" rtl="0">
                        <a:spcBef>
                          <a:spcPts val="0"/>
                        </a:spcBef>
                        <a:spcAft>
                          <a:spcPts val="0"/>
                        </a:spcAft>
                        <a:buNone/>
                      </a:pPr>
                      <a:r>
                        <a:rPr lang="en" sz="1000"/>
                        <a:t>get</a:t>
                      </a:r>
                      <a:endParaRPr sz="1000"/>
                    </a:p>
                  </a:txBody>
                  <a:tcPr marL="63500" marR="63500" marT="63500" marB="63500"/>
                </a:tc>
                <a:tc>
                  <a:txBody>
                    <a:bodyPr/>
                    <a:lstStyle/>
                    <a:p>
                      <a:pPr marL="0" lvl="0" indent="0" algn="ctr" rtl="0">
                        <a:spcBef>
                          <a:spcPts val="0"/>
                        </a:spcBef>
                        <a:spcAft>
                          <a:spcPts val="0"/>
                        </a:spcAft>
                        <a:buNone/>
                      </a:pPr>
                      <a:r>
                        <a:rPr lang="en" sz="1000" b="1"/>
                        <a:t>none</a:t>
                      </a:r>
                      <a:endParaRPr sz="1000" b="1"/>
                    </a:p>
                  </a:txBody>
                  <a:tcPr marL="63500" marR="63500" marT="63500" marB="63500"/>
                </a:tc>
                <a:tc>
                  <a:txBody>
                    <a:bodyPr/>
                    <a:lstStyle/>
                    <a:p>
                      <a:pPr marL="0" lvl="0" indent="0" algn="ctr" rtl="0">
                        <a:spcBef>
                          <a:spcPts val="0"/>
                        </a:spcBef>
                        <a:spcAft>
                          <a:spcPts val="0"/>
                        </a:spcAft>
                        <a:buNone/>
                      </a:pPr>
                      <a:r>
                        <a:rPr lang="en" sz="1000" b="1"/>
                        <a:t>none</a:t>
                      </a:r>
                      <a:endParaRPr sz="1000" b="1"/>
                    </a:p>
                  </a:txBody>
                  <a:tcPr marL="63500" marR="63500" marT="63500" marB="63500"/>
                </a:tc>
                <a:tc>
                  <a:txBody>
                    <a:bodyPr/>
                    <a:lstStyle/>
                    <a:p>
                      <a:pPr marL="0" lvl="0" indent="0" algn="ctr" rtl="0">
                        <a:spcBef>
                          <a:spcPts val="0"/>
                        </a:spcBef>
                        <a:spcAft>
                          <a:spcPts val="0"/>
                        </a:spcAft>
                        <a:buNone/>
                      </a:pPr>
                      <a:r>
                        <a:rPr lang="en" sz="1000"/>
                        <a:t>get, update</a:t>
                      </a:r>
                      <a:endParaRPr sz="1000"/>
                    </a:p>
                  </a:txBody>
                  <a:tcPr marL="63500" marR="63500" marT="63500" marB="63500"/>
                </a:tc>
              </a:tr>
              <a:tr h="573925">
                <a:tc>
                  <a:txBody>
                    <a:bodyPr/>
                    <a:lstStyle/>
                    <a:p>
                      <a:pPr marL="0" lvl="0" indent="0" algn="ctr" rtl="0">
                        <a:spcBef>
                          <a:spcPts val="0"/>
                        </a:spcBef>
                        <a:spcAft>
                          <a:spcPts val="0"/>
                        </a:spcAft>
                        <a:buNone/>
                      </a:pPr>
                      <a:r>
                        <a:rPr lang="en" sz="1000"/>
                        <a:t>Access to the renewal keytab secret</a:t>
                      </a:r>
                      <a:endParaRPr sz="1000"/>
                    </a:p>
                  </a:txBody>
                  <a:tcPr marL="63500" marR="63500" marT="63500" marB="63500"/>
                </a:tc>
                <a:tc>
                  <a:txBody>
                    <a:bodyPr/>
                    <a:lstStyle/>
                    <a:p>
                      <a:pPr marL="0" lvl="0" indent="0" algn="ctr" rtl="0">
                        <a:spcBef>
                          <a:spcPts val="0"/>
                        </a:spcBef>
                        <a:spcAft>
                          <a:spcPts val="0"/>
                        </a:spcAft>
                        <a:buNone/>
                      </a:pPr>
                      <a:r>
                        <a:rPr lang="en" sz="1000" b="1"/>
                        <a:t>none</a:t>
                      </a:r>
                      <a:endParaRPr sz="1000" b="1"/>
                    </a:p>
                  </a:txBody>
                  <a:tcPr marL="63500" marR="63500" marT="63500" marB="63500"/>
                </a:tc>
                <a:tc>
                  <a:txBody>
                    <a:bodyPr/>
                    <a:lstStyle/>
                    <a:p>
                      <a:pPr marL="0" lvl="0" indent="0" algn="ctr" rtl="0">
                        <a:spcBef>
                          <a:spcPts val="0"/>
                        </a:spcBef>
                        <a:spcAft>
                          <a:spcPts val="0"/>
                        </a:spcAft>
                        <a:buNone/>
                      </a:pPr>
                      <a:r>
                        <a:rPr lang="en" sz="1000" b="1"/>
                        <a:t>none</a:t>
                      </a:r>
                      <a:endParaRPr sz="1000" b="1"/>
                    </a:p>
                  </a:txBody>
                  <a:tcPr marL="63500" marR="63500" marT="63500" marB="63500"/>
                </a:tc>
                <a:tc>
                  <a:txBody>
                    <a:bodyPr/>
                    <a:lstStyle/>
                    <a:p>
                      <a:pPr marL="0" lvl="0" indent="0" algn="ctr" rtl="0">
                        <a:spcBef>
                          <a:spcPts val="0"/>
                        </a:spcBef>
                        <a:spcAft>
                          <a:spcPts val="0"/>
                        </a:spcAft>
                        <a:buNone/>
                      </a:pPr>
                      <a:r>
                        <a:rPr lang="en" sz="1000" b="1"/>
                        <a:t>none</a:t>
                      </a:r>
                      <a:endParaRPr sz="1000" b="1"/>
                    </a:p>
                  </a:txBody>
                  <a:tcPr marL="63500" marR="63500" marT="63500" marB="63500"/>
                </a:tc>
                <a:tc>
                  <a:txBody>
                    <a:bodyPr/>
                    <a:lstStyle/>
                    <a:p>
                      <a:pPr marL="0" lvl="0" indent="0" algn="ctr" rtl="0">
                        <a:spcBef>
                          <a:spcPts val="0"/>
                        </a:spcBef>
                        <a:spcAft>
                          <a:spcPts val="0"/>
                        </a:spcAft>
                        <a:buNone/>
                      </a:pPr>
                      <a:r>
                        <a:rPr lang="en" sz="1000" b="1"/>
                        <a:t>none</a:t>
                      </a:r>
                      <a:endParaRPr sz="1000" b="1"/>
                    </a:p>
                  </a:txBody>
                  <a:tcPr marL="63500" marR="63500" marT="63500" marB="63500"/>
                </a:tc>
                <a:tc>
                  <a:txBody>
                    <a:bodyPr/>
                    <a:lstStyle/>
                    <a:p>
                      <a:pPr marL="0" lvl="0" indent="0" algn="ctr" rtl="0">
                        <a:spcBef>
                          <a:spcPts val="0"/>
                        </a:spcBef>
                        <a:spcAft>
                          <a:spcPts val="0"/>
                        </a:spcAft>
                        <a:buNone/>
                      </a:pPr>
                      <a:r>
                        <a:rPr lang="en" sz="1000"/>
                        <a:t>get</a:t>
                      </a:r>
                      <a:endParaRPr sz="1000"/>
                    </a:p>
                  </a:txBody>
                  <a:tcPr marL="63500" marR="63500" marT="63500" marB="63500"/>
                </a:tc>
              </a:tr>
            </a:tbl>
          </a:graphicData>
        </a:graphic>
      </p:graphicFrame>
      <p:sp>
        <p:nvSpPr>
          <p:cNvPr id="503" name="Shape 503"/>
          <p:cNvSpPr txBox="1">
            <a:spLocks noGrp="1"/>
          </p:cNvSpPr>
          <p:nvPr>
            <p:ph type="body" idx="1"/>
          </p:nvPr>
        </p:nvSpPr>
        <p:spPr>
          <a:xfrm>
            <a:off x="311700" y="1609675"/>
            <a:ext cx="6144000" cy="4869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Admin can restrict access by:</a:t>
            </a:r>
            <a:endParaRPr/>
          </a:p>
        </p:txBody>
      </p:sp>
      <p:sp>
        <p:nvSpPr>
          <p:cNvPr id="504" name="Shape 504"/>
          <p:cNvSpPr txBox="1">
            <a:spLocks noGrp="1"/>
          </p:cNvSpPr>
          <p:nvPr>
            <p:ph type="body" idx="1"/>
          </p:nvPr>
        </p:nvSpPr>
        <p:spPr>
          <a:xfrm>
            <a:off x="464100" y="1990675"/>
            <a:ext cx="6144000" cy="4869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        1. Per-user AC, manual</a:t>
            </a:r>
            <a:endParaRPr/>
          </a:p>
        </p:txBody>
      </p:sp>
      <p:sp>
        <p:nvSpPr>
          <p:cNvPr id="505" name="Shape 505"/>
          <p:cNvSpPr txBox="1">
            <a:spLocks noGrp="1"/>
          </p:cNvSpPr>
          <p:nvPr>
            <p:ph type="body" idx="1"/>
          </p:nvPr>
        </p:nvSpPr>
        <p:spPr>
          <a:xfrm>
            <a:off x="387900" y="2371675"/>
            <a:ext cx="6144000" cy="4869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         2. Per-group AC, manual</a:t>
            </a:r>
            <a:endParaRPr/>
          </a:p>
        </p:txBody>
      </p:sp>
      <p:sp>
        <p:nvSpPr>
          <p:cNvPr id="506" name="Shape 506"/>
          <p:cNvSpPr txBox="1">
            <a:spLocks noGrp="1"/>
          </p:cNvSpPr>
          <p:nvPr>
            <p:ph type="body" idx="1"/>
          </p:nvPr>
        </p:nvSpPr>
        <p:spPr>
          <a:xfrm>
            <a:off x="387900" y="2858575"/>
            <a:ext cx="6144000" cy="4869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         3. Per-user AC (automated, upcoming)</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2"/>
                                        </p:tgtEl>
                                        <p:attrNameLst>
                                          <p:attrName>style.visibility</p:attrName>
                                        </p:attrNameLst>
                                      </p:cBhvr>
                                      <p:to>
                                        <p:strVal val="visible"/>
                                      </p:to>
                                    </p:set>
                                    <p:animEffect transition="in" filter="fade">
                                      <p:cBhvr>
                                        <p:cTn id="12" dur="1000"/>
                                        <p:tgtEl>
                                          <p:spTgt spid="5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502"/>
                                        </p:tgtEl>
                                      </p:cBhvr>
                                    </p:animEffect>
                                    <p:set>
                                      <p:cBhvr>
                                        <p:cTn id="17" dur="1" fill="hold">
                                          <p:stCondLst>
                                            <p:cond delay="1000"/>
                                          </p:stCondLst>
                                        </p:cTn>
                                        <p:tgtEl>
                                          <p:spTgt spid="50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3"/>
                                        </p:tgtEl>
                                        <p:attrNameLst>
                                          <p:attrName>style.visibility</p:attrName>
                                        </p:attrNameLst>
                                      </p:cBhvr>
                                      <p:to>
                                        <p:strVal val="visible"/>
                                      </p:to>
                                    </p:set>
                                    <p:animEffect transition="in" filter="fade">
                                      <p:cBhvr>
                                        <p:cTn id="22" dur="1000"/>
                                        <p:tgtEl>
                                          <p:spTgt spid="5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4"/>
                                        </p:tgtEl>
                                        <p:attrNameLst>
                                          <p:attrName>style.visibility</p:attrName>
                                        </p:attrNameLst>
                                      </p:cBhvr>
                                      <p:to>
                                        <p:strVal val="visible"/>
                                      </p:to>
                                    </p:set>
                                    <p:animEffect transition="in" filter="fade">
                                      <p:cBhvr>
                                        <p:cTn id="27" dur="1000"/>
                                        <p:tgtEl>
                                          <p:spTgt spid="5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5"/>
                                        </p:tgtEl>
                                        <p:attrNameLst>
                                          <p:attrName>style.visibility</p:attrName>
                                        </p:attrNameLst>
                                      </p:cBhvr>
                                      <p:to>
                                        <p:strVal val="visible"/>
                                      </p:to>
                                    </p:set>
                                    <p:animEffect transition="in" filter="fade">
                                      <p:cBhvr>
                                        <p:cTn id="32" dur="1000"/>
                                        <p:tgtEl>
                                          <p:spTgt spid="5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6"/>
                                        </p:tgtEl>
                                        <p:attrNameLst>
                                          <p:attrName>style.visibility</p:attrName>
                                        </p:attrNameLst>
                                      </p:cBhvr>
                                      <p:to>
                                        <p:strVal val="visible"/>
                                      </p:to>
                                    </p:set>
                                    <p:animEffect transition="in" filter="fade">
                                      <p:cBhvr>
                                        <p:cTn id="37" dur="1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Demo: Spark k8s Accessing Secure HDFS</a:t>
            </a:r>
            <a:endParaRPr/>
          </a:p>
        </p:txBody>
      </p:sp>
      <p:sp>
        <p:nvSpPr>
          <p:cNvPr id="512" name="Shape 512"/>
          <p:cNvSpPr txBox="1">
            <a:spLocks noGrp="1"/>
          </p:cNvSpPr>
          <p:nvPr>
            <p:ph type="body" idx="1"/>
          </p:nvPr>
        </p:nvSpPr>
        <p:spPr>
          <a:xfrm>
            <a:off x="311688" y="863550"/>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400">
                <a:solidFill>
                  <a:srgbClr val="24292E"/>
                </a:solidFill>
              </a:rPr>
              <a:t>Running a Spark Job on Kubernetes accessing Secure HDFS</a:t>
            </a:r>
            <a:endParaRPr sz="2400">
              <a:solidFill>
                <a:srgbClr val="24292E"/>
              </a:solidFill>
            </a:endParaRPr>
          </a:p>
          <a:p>
            <a:pPr marL="0" lvl="0" indent="0" rtl="0">
              <a:lnSpc>
                <a:spcPct val="100000"/>
              </a:lnSpc>
              <a:spcBef>
                <a:spcPts val="0"/>
              </a:spcBef>
              <a:spcAft>
                <a:spcPts val="0"/>
              </a:spcAft>
              <a:buNone/>
            </a:pPr>
            <a:r>
              <a:rPr lang="en" u="sng">
                <a:solidFill>
                  <a:schemeClr val="hlink"/>
                </a:solidFill>
                <a:hlinkClick r:id="rId3"/>
              </a:rPr>
              <a:t>https://github.com/ifilonenko/secure-hdfs-test</a:t>
            </a:r>
            <a:endParaRPr>
              <a:solidFill>
                <a:srgbClr val="24292E"/>
              </a:solidFill>
            </a:endParaRPr>
          </a:p>
          <a:p>
            <a:pPr marL="0" lvl="0" indent="0" rtl="0">
              <a:spcBef>
                <a:spcPts val="0"/>
              </a:spcBef>
              <a:spcAft>
                <a:spcPts val="1600"/>
              </a:spcAft>
              <a:buNone/>
            </a:pPr>
            <a:endParaRPr/>
          </a:p>
        </p:txBody>
      </p:sp>
      <p:sp>
        <p:nvSpPr>
          <p:cNvPr id="513" name="Shape 513" title="kerberosDemoTest.mov">
            <a:hlinkClick r:id="rId4"/>
          </p:cNvPr>
          <p:cNvSpPr/>
          <p:nvPr/>
        </p:nvSpPr>
        <p:spPr>
          <a:xfrm>
            <a:off x="585350" y="1714500"/>
            <a:ext cx="7973275" cy="3429000"/>
          </a:xfrm>
          <a:prstGeom prst="rect">
            <a:avLst/>
          </a:prstGeom>
          <a:noFill/>
          <a:ln>
            <a:noFill/>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Agenda</a:t>
            </a:r>
            <a:endParaRPr/>
          </a:p>
        </p:txBody>
      </p:sp>
      <p:sp>
        <p:nvSpPr>
          <p:cNvPr id="519" name="Shape 5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99999"/>
              </a:buClr>
              <a:buSzPts val="1800"/>
              <a:buAutoNum type="arabicPeriod"/>
            </a:pPr>
            <a:r>
              <a:rPr lang="en">
                <a:solidFill>
                  <a:srgbClr val="999999"/>
                </a:solidFill>
              </a:rPr>
              <a:t>Kubernetes intro</a:t>
            </a:r>
            <a:endParaRPr>
              <a:solidFill>
                <a:srgbClr val="999999"/>
              </a:solidFill>
            </a:endParaRPr>
          </a:p>
          <a:p>
            <a:pPr marL="457200" lvl="0" indent="-342900" rtl="0">
              <a:spcBef>
                <a:spcPts val="0"/>
              </a:spcBef>
              <a:spcAft>
                <a:spcPts val="0"/>
              </a:spcAft>
              <a:buClr>
                <a:srgbClr val="999999"/>
              </a:buClr>
              <a:buSzPts val="1800"/>
              <a:buAutoNum type="arabicPeriod"/>
            </a:pPr>
            <a:r>
              <a:rPr lang="en">
                <a:solidFill>
                  <a:srgbClr val="999999"/>
                </a:solidFill>
              </a:rPr>
              <a:t>Big Data on Kubernetes</a:t>
            </a:r>
            <a:endParaRPr>
              <a:solidFill>
                <a:srgbClr val="999999"/>
              </a:solidFill>
            </a:endParaRPr>
          </a:p>
          <a:p>
            <a:pPr marL="457200" lvl="0" indent="-342900" rtl="0">
              <a:spcBef>
                <a:spcPts val="0"/>
              </a:spcBef>
              <a:spcAft>
                <a:spcPts val="0"/>
              </a:spcAft>
              <a:buClr>
                <a:srgbClr val="B7B7B7"/>
              </a:buClr>
              <a:buSzPts val="1800"/>
              <a:buAutoNum type="arabicPeriod"/>
            </a:pPr>
            <a:r>
              <a:rPr lang="en">
                <a:solidFill>
                  <a:srgbClr val="B7B7B7"/>
                </a:solidFill>
              </a:rPr>
              <a:t>Demo: Spark on K8s accessing secure HDFS</a:t>
            </a:r>
            <a:endParaRPr>
              <a:solidFill>
                <a:srgbClr val="B7B7B7"/>
              </a:solidFill>
            </a:endParaRPr>
          </a:p>
          <a:p>
            <a:pPr marL="457200" lvl="0" indent="-342900" rtl="0">
              <a:spcBef>
                <a:spcPts val="0"/>
              </a:spcBef>
              <a:spcAft>
                <a:spcPts val="0"/>
              </a:spcAft>
              <a:buClr>
                <a:srgbClr val="B7B7B7"/>
              </a:buClr>
              <a:buSzPts val="1800"/>
              <a:buAutoNum type="arabicPeriod"/>
            </a:pPr>
            <a:r>
              <a:rPr lang="en">
                <a:solidFill>
                  <a:srgbClr val="B7B7B7"/>
                </a:solidFill>
              </a:rPr>
              <a:t>Secure HDFS </a:t>
            </a:r>
            <a:r>
              <a:rPr lang="en" sz="1600">
                <a:solidFill>
                  <a:srgbClr val="B7B7B7"/>
                </a:solidFill>
              </a:rPr>
              <a:t>deep dive</a:t>
            </a:r>
            <a:endParaRPr sz="1600">
              <a:solidFill>
                <a:srgbClr val="B7B7B7"/>
              </a:solidFill>
            </a:endParaRPr>
          </a:p>
          <a:p>
            <a:pPr marL="457200" marR="0" lvl="0" indent="-330200" algn="l" rtl="0">
              <a:lnSpc>
                <a:spcPct val="115000"/>
              </a:lnSpc>
              <a:spcBef>
                <a:spcPts val="0"/>
              </a:spcBef>
              <a:spcAft>
                <a:spcPts val="0"/>
              </a:spcAft>
              <a:buClr>
                <a:srgbClr val="000000"/>
              </a:buClr>
              <a:buSzPts val="1600"/>
              <a:buAutoNum type="arabicPeriod"/>
            </a:pPr>
            <a:r>
              <a:rPr lang="en" sz="1600" b="1">
                <a:solidFill>
                  <a:schemeClr val="dk1"/>
                </a:solidFill>
              </a:rPr>
              <a:t>HDFS running on K8s</a:t>
            </a:r>
            <a:endParaRPr sz="1600" b="1">
              <a:solidFill>
                <a:srgbClr val="000000"/>
              </a:solidFill>
            </a:endParaRPr>
          </a:p>
          <a:p>
            <a:pPr marL="457200" marR="0" lvl="0" indent="-330200" algn="l" rtl="0">
              <a:lnSpc>
                <a:spcPct val="115000"/>
              </a:lnSpc>
              <a:spcBef>
                <a:spcPts val="0"/>
              </a:spcBef>
              <a:spcAft>
                <a:spcPts val="0"/>
              </a:spcAft>
              <a:buClr>
                <a:srgbClr val="000000"/>
              </a:buClr>
              <a:buSzPts val="1600"/>
              <a:buAutoNum type="arabicPeriod"/>
            </a:pPr>
            <a:r>
              <a:rPr lang="en" sz="1600" b="1">
                <a:solidFill>
                  <a:srgbClr val="000000"/>
                </a:solidFill>
              </a:rPr>
              <a:t>Data locality deep dive</a:t>
            </a:r>
            <a:endParaRPr sz="1600" b="1">
              <a:solidFill>
                <a:srgbClr val="000000"/>
              </a:solidFill>
            </a:endParaRPr>
          </a:p>
          <a:p>
            <a:pPr marL="457200" lvl="0" indent="-330200" rtl="0">
              <a:spcBef>
                <a:spcPts val="0"/>
              </a:spcBef>
              <a:spcAft>
                <a:spcPts val="0"/>
              </a:spcAft>
              <a:buClr>
                <a:srgbClr val="000000"/>
              </a:buClr>
              <a:buSzPts val="1600"/>
              <a:buAutoNum type="arabicPeriod"/>
            </a:pPr>
            <a:r>
              <a:rPr lang="en" sz="1600" b="1">
                <a:solidFill>
                  <a:schemeClr val="dk1"/>
                </a:solidFill>
              </a:rPr>
              <a:t>Demo: Namenode HA</a:t>
            </a:r>
            <a:endParaRPr sz="1600" b="1">
              <a:solidFill>
                <a:srgbClr val="000000"/>
              </a:solidFill>
            </a:endParaRPr>
          </a:p>
        </p:txBody>
      </p:sp>
      <p:sp>
        <p:nvSpPr>
          <p:cNvPr id="520" name="Shape 520"/>
          <p:cNvSpPr txBox="1"/>
          <p:nvPr/>
        </p:nvSpPr>
        <p:spPr>
          <a:xfrm>
            <a:off x="1333565" y="3672250"/>
            <a:ext cx="845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521" name="Shape 521"/>
          <p:cNvSpPr txBox="1"/>
          <p:nvPr/>
        </p:nvSpPr>
        <p:spPr>
          <a:xfrm>
            <a:off x="6418225" y="37671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522" name="Shape 522"/>
          <p:cNvSpPr txBox="1"/>
          <p:nvPr/>
        </p:nvSpPr>
        <p:spPr>
          <a:xfrm>
            <a:off x="1276300" y="3900850"/>
            <a:ext cx="1410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523" name="Shape 523"/>
          <p:cNvSpPr txBox="1"/>
          <p:nvPr/>
        </p:nvSpPr>
        <p:spPr>
          <a:xfrm>
            <a:off x="6378488" y="39482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524" name="Shape 524"/>
          <p:cNvSpPr/>
          <p:nvPr/>
        </p:nvSpPr>
        <p:spPr>
          <a:xfrm>
            <a:off x="1430800" y="4470925"/>
            <a:ext cx="187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txBox="1"/>
          <p:nvPr/>
        </p:nvSpPr>
        <p:spPr>
          <a:xfrm>
            <a:off x="1414300" y="4538975"/>
            <a:ext cx="16074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Namenode</a:t>
            </a:r>
            <a:endParaRPr/>
          </a:p>
        </p:txBody>
      </p:sp>
      <p:sp>
        <p:nvSpPr>
          <p:cNvPr id="526" name="Shape 526"/>
          <p:cNvSpPr/>
          <p:nvPr/>
        </p:nvSpPr>
        <p:spPr>
          <a:xfrm>
            <a:off x="3619525" y="4470925"/>
            <a:ext cx="199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7" name="Shape 527"/>
          <p:cNvSpPr txBox="1"/>
          <p:nvPr/>
        </p:nvSpPr>
        <p:spPr>
          <a:xfrm>
            <a:off x="3838375" y="4533700"/>
            <a:ext cx="14808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1</a:t>
            </a:r>
            <a:endParaRPr/>
          </a:p>
        </p:txBody>
      </p:sp>
      <p:sp>
        <p:nvSpPr>
          <p:cNvPr id="528" name="Shape 528"/>
          <p:cNvSpPr/>
          <p:nvPr/>
        </p:nvSpPr>
        <p:spPr>
          <a:xfrm>
            <a:off x="1238450" y="3403300"/>
            <a:ext cx="4745100" cy="16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a:off x="6197425" y="3403300"/>
            <a:ext cx="2700600" cy="16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txBox="1"/>
          <p:nvPr/>
        </p:nvSpPr>
        <p:spPr>
          <a:xfrm>
            <a:off x="1333565" y="4358050"/>
            <a:ext cx="845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531" name="Shape 531"/>
          <p:cNvSpPr txBox="1"/>
          <p:nvPr/>
        </p:nvSpPr>
        <p:spPr>
          <a:xfrm>
            <a:off x="6418225" y="44529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532" name="Shape 532"/>
          <p:cNvSpPr/>
          <p:nvPr/>
        </p:nvSpPr>
        <p:spPr>
          <a:xfrm>
            <a:off x="1338100" y="3564875"/>
            <a:ext cx="1873200" cy="726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txBox="1"/>
          <p:nvPr/>
        </p:nvSpPr>
        <p:spPr>
          <a:xfrm>
            <a:off x="1685300" y="3491025"/>
            <a:ext cx="1068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 Pod</a:t>
            </a:r>
            <a:endParaRPr/>
          </a:p>
        </p:txBody>
      </p:sp>
      <p:sp>
        <p:nvSpPr>
          <p:cNvPr id="534" name="Shape 534"/>
          <p:cNvSpPr/>
          <p:nvPr/>
        </p:nvSpPr>
        <p:spPr>
          <a:xfrm>
            <a:off x="3624100" y="3564875"/>
            <a:ext cx="1873200" cy="712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txBox="1"/>
          <p:nvPr/>
        </p:nvSpPr>
        <p:spPr>
          <a:xfrm>
            <a:off x="3844200" y="34910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536" name="Shape 536"/>
          <p:cNvSpPr/>
          <p:nvPr/>
        </p:nvSpPr>
        <p:spPr>
          <a:xfrm>
            <a:off x="6595900" y="3564825"/>
            <a:ext cx="1873200" cy="712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7" name="Shape 537"/>
          <p:cNvSpPr txBox="1"/>
          <p:nvPr/>
        </p:nvSpPr>
        <p:spPr>
          <a:xfrm>
            <a:off x="6814800" y="34910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538" name="Shape 538"/>
          <p:cNvSpPr txBox="1"/>
          <p:nvPr/>
        </p:nvSpPr>
        <p:spPr>
          <a:xfrm>
            <a:off x="2242725" y="3872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539" name="Shape 539"/>
          <p:cNvSpPr txBox="1"/>
          <p:nvPr/>
        </p:nvSpPr>
        <p:spPr>
          <a:xfrm>
            <a:off x="1276300" y="4586650"/>
            <a:ext cx="1410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540" name="Shape 540"/>
          <p:cNvSpPr txBox="1"/>
          <p:nvPr/>
        </p:nvSpPr>
        <p:spPr>
          <a:xfrm>
            <a:off x="6378488" y="46340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541" name="Shape 541"/>
          <p:cNvSpPr txBox="1"/>
          <p:nvPr/>
        </p:nvSpPr>
        <p:spPr>
          <a:xfrm>
            <a:off x="4528725" y="3872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sp>
        <p:nvSpPr>
          <p:cNvPr id="542" name="Shape 542"/>
          <p:cNvSpPr txBox="1"/>
          <p:nvPr/>
        </p:nvSpPr>
        <p:spPr>
          <a:xfrm>
            <a:off x="7500525" y="38720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pic>
        <p:nvPicPr>
          <p:cNvPr id="543" name="Shape 543"/>
          <p:cNvPicPr preferRelativeResize="0"/>
          <p:nvPr/>
        </p:nvPicPr>
        <p:blipFill>
          <a:blip r:embed="rId3">
            <a:alphaModFix/>
          </a:blip>
          <a:stretch>
            <a:fillRect/>
          </a:stretch>
        </p:blipFill>
        <p:spPr>
          <a:xfrm>
            <a:off x="4016805" y="3924100"/>
            <a:ext cx="354969" cy="298475"/>
          </a:xfrm>
          <a:prstGeom prst="rect">
            <a:avLst/>
          </a:prstGeom>
          <a:noFill/>
          <a:ln>
            <a:noFill/>
          </a:ln>
        </p:spPr>
      </p:pic>
      <p:pic>
        <p:nvPicPr>
          <p:cNvPr id="544" name="Shape 544"/>
          <p:cNvPicPr preferRelativeResize="0"/>
          <p:nvPr/>
        </p:nvPicPr>
        <p:blipFill>
          <a:blip r:embed="rId3">
            <a:alphaModFix/>
          </a:blip>
          <a:stretch>
            <a:fillRect/>
          </a:stretch>
        </p:blipFill>
        <p:spPr>
          <a:xfrm>
            <a:off x="6974018" y="3864825"/>
            <a:ext cx="354969" cy="298475"/>
          </a:xfrm>
          <a:prstGeom prst="rect">
            <a:avLst/>
          </a:prstGeom>
          <a:noFill/>
          <a:ln>
            <a:noFill/>
          </a:ln>
        </p:spPr>
      </p:pic>
      <p:pic>
        <p:nvPicPr>
          <p:cNvPr id="545" name="Shape 545"/>
          <p:cNvPicPr preferRelativeResize="0"/>
          <p:nvPr/>
        </p:nvPicPr>
        <p:blipFill>
          <a:blip r:embed="rId3">
            <a:alphaModFix/>
          </a:blip>
          <a:stretch>
            <a:fillRect/>
          </a:stretch>
        </p:blipFill>
        <p:spPr>
          <a:xfrm>
            <a:off x="1661118" y="3924100"/>
            <a:ext cx="354969" cy="298475"/>
          </a:xfrm>
          <a:prstGeom prst="rect">
            <a:avLst/>
          </a:prstGeom>
          <a:noFill/>
          <a:ln>
            <a:noFill/>
          </a:ln>
        </p:spPr>
      </p:pic>
      <p:sp>
        <p:nvSpPr>
          <p:cNvPr id="546" name="Shape 546"/>
          <p:cNvSpPr/>
          <p:nvPr/>
        </p:nvSpPr>
        <p:spPr>
          <a:xfrm>
            <a:off x="2421400" y="4394725"/>
            <a:ext cx="14991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7" name="Shape 547"/>
          <p:cNvSpPr txBox="1"/>
          <p:nvPr/>
        </p:nvSpPr>
        <p:spPr>
          <a:xfrm>
            <a:off x="2404900" y="4462775"/>
            <a:ext cx="16074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Namenode</a:t>
            </a:r>
            <a:endParaRPr/>
          </a:p>
        </p:txBody>
      </p:sp>
      <p:sp>
        <p:nvSpPr>
          <p:cNvPr id="548" name="Shape 548"/>
          <p:cNvSpPr/>
          <p:nvPr/>
        </p:nvSpPr>
        <p:spPr>
          <a:xfrm>
            <a:off x="4405225" y="4394725"/>
            <a:ext cx="14361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txBox="1"/>
          <p:nvPr/>
        </p:nvSpPr>
        <p:spPr>
          <a:xfrm>
            <a:off x="4584725" y="4457500"/>
            <a:ext cx="11685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1</a:t>
            </a:r>
            <a:endParaRPr/>
          </a:p>
        </p:txBody>
      </p:sp>
      <p:sp>
        <p:nvSpPr>
          <p:cNvPr id="550" name="Shape 550"/>
          <p:cNvSpPr/>
          <p:nvPr/>
        </p:nvSpPr>
        <p:spPr>
          <a:xfrm>
            <a:off x="7453225" y="4394725"/>
            <a:ext cx="14361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Shape 551"/>
          <p:cNvSpPr txBox="1"/>
          <p:nvPr/>
        </p:nvSpPr>
        <p:spPr>
          <a:xfrm>
            <a:off x="7528975" y="4457500"/>
            <a:ext cx="11685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2</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fade">
                                      <p:cBhvr>
                                        <p:cTn id="7" dur="1000"/>
                                        <p:tgtEl>
                                          <p:spTgt spid="520"/>
                                        </p:tgtEl>
                                      </p:cBhvr>
                                    </p:animEffect>
                                  </p:childTnLst>
                                </p:cTn>
                              </p:par>
                              <p:par>
                                <p:cTn id="8" presetID="10" presetClass="entr" presetSubtype="0" fill="hold" nodeType="withEffect">
                                  <p:stCondLst>
                                    <p:cond delay="0"/>
                                  </p:stCondLst>
                                  <p:childTnLst>
                                    <p:set>
                                      <p:cBhvr>
                                        <p:cTn id="9" dur="1" fill="hold">
                                          <p:stCondLst>
                                            <p:cond delay="0"/>
                                          </p:stCondLst>
                                        </p:cTn>
                                        <p:tgtEl>
                                          <p:spTgt spid="521"/>
                                        </p:tgtEl>
                                        <p:attrNameLst>
                                          <p:attrName>style.visibility</p:attrName>
                                        </p:attrNameLst>
                                      </p:cBhvr>
                                      <p:to>
                                        <p:strVal val="visible"/>
                                      </p:to>
                                    </p:set>
                                    <p:animEffect transition="in" filter="fade">
                                      <p:cBhvr>
                                        <p:cTn id="10" dur="1000"/>
                                        <p:tgtEl>
                                          <p:spTgt spid="521"/>
                                        </p:tgtEl>
                                      </p:cBhvr>
                                    </p:animEffect>
                                  </p:childTnLst>
                                </p:cTn>
                              </p:par>
                              <p:par>
                                <p:cTn id="11" presetID="10" presetClass="entr" presetSubtype="0" fill="hold" nodeType="withEffect">
                                  <p:stCondLst>
                                    <p:cond delay="0"/>
                                  </p:stCondLst>
                                  <p:childTnLst>
                                    <p:set>
                                      <p:cBhvr>
                                        <p:cTn id="12" dur="1" fill="hold">
                                          <p:stCondLst>
                                            <p:cond delay="0"/>
                                          </p:stCondLst>
                                        </p:cTn>
                                        <p:tgtEl>
                                          <p:spTgt spid="522"/>
                                        </p:tgtEl>
                                        <p:attrNameLst>
                                          <p:attrName>style.visibility</p:attrName>
                                        </p:attrNameLst>
                                      </p:cBhvr>
                                      <p:to>
                                        <p:strVal val="visible"/>
                                      </p:to>
                                    </p:set>
                                    <p:animEffect transition="in" filter="fade">
                                      <p:cBhvr>
                                        <p:cTn id="13" dur="1000"/>
                                        <p:tgtEl>
                                          <p:spTgt spid="522"/>
                                        </p:tgtEl>
                                      </p:cBhvr>
                                    </p:animEffect>
                                  </p:childTnLst>
                                </p:cTn>
                              </p:par>
                              <p:par>
                                <p:cTn id="14" presetID="10" presetClass="entr" presetSubtype="0" fill="hold" nodeType="withEffect">
                                  <p:stCondLst>
                                    <p:cond delay="0"/>
                                  </p:stCondLst>
                                  <p:childTnLst>
                                    <p:set>
                                      <p:cBhvr>
                                        <p:cTn id="15" dur="1" fill="hold">
                                          <p:stCondLst>
                                            <p:cond delay="0"/>
                                          </p:stCondLst>
                                        </p:cTn>
                                        <p:tgtEl>
                                          <p:spTgt spid="523"/>
                                        </p:tgtEl>
                                        <p:attrNameLst>
                                          <p:attrName>style.visibility</p:attrName>
                                        </p:attrNameLst>
                                      </p:cBhvr>
                                      <p:to>
                                        <p:strVal val="visible"/>
                                      </p:to>
                                    </p:set>
                                    <p:animEffect transition="in" filter="fade">
                                      <p:cBhvr>
                                        <p:cTn id="16" dur="1000"/>
                                        <p:tgtEl>
                                          <p:spTgt spid="523"/>
                                        </p:tgtEl>
                                      </p:cBhvr>
                                    </p:animEffect>
                                  </p:childTnLst>
                                </p:cTn>
                              </p:par>
                              <p:par>
                                <p:cTn id="17" presetID="10" presetClass="entr" presetSubtype="0" fill="hold" nodeType="withEffect">
                                  <p:stCondLst>
                                    <p:cond delay="0"/>
                                  </p:stCondLst>
                                  <p:childTnLst>
                                    <p:set>
                                      <p:cBhvr>
                                        <p:cTn id="18" dur="1" fill="hold">
                                          <p:stCondLst>
                                            <p:cond delay="0"/>
                                          </p:stCondLst>
                                        </p:cTn>
                                        <p:tgtEl>
                                          <p:spTgt spid="524"/>
                                        </p:tgtEl>
                                        <p:attrNameLst>
                                          <p:attrName>style.visibility</p:attrName>
                                        </p:attrNameLst>
                                      </p:cBhvr>
                                      <p:to>
                                        <p:strVal val="visible"/>
                                      </p:to>
                                    </p:set>
                                    <p:animEffect transition="in" filter="fade">
                                      <p:cBhvr>
                                        <p:cTn id="19" dur="1000"/>
                                        <p:tgtEl>
                                          <p:spTgt spid="524"/>
                                        </p:tgtEl>
                                      </p:cBhvr>
                                    </p:animEffect>
                                  </p:childTnLst>
                                </p:cTn>
                              </p:par>
                              <p:par>
                                <p:cTn id="20" presetID="10" presetClass="entr" presetSubtype="0" fill="hold" nodeType="withEffect">
                                  <p:stCondLst>
                                    <p:cond delay="0"/>
                                  </p:stCondLst>
                                  <p:childTnLst>
                                    <p:set>
                                      <p:cBhvr>
                                        <p:cTn id="21" dur="1" fill="hold">
                                          <p:stCondLst>
                                            <p:cond delay="0"/>
                                          </p:stCondLst>
                                        </p:cTn>
                                        <p:tgtEl>
                                          <p:spTgt spid="525"/>
                                        </p:tgtEl>
                                        <p:attrNameLst>
                                          <p:attrName>style.visibility</p:attrName>
                                        </p:attrNameLst>
                                      </p:cBhvr>
                                      <p:to>
                                        <p:strVal val="visible"/>
                                      </p:to>
                                    </p:set>
                                    <p:animEffect transition="in" filter="fade">
                                      <p:cBhvr>
                                        <p:cTn id="22" dur="1000"/>
                                        <p:tgtEl>
                                          <p:spTgt spid="525"/>
                                        </p:tgtEl>
                                      </p:cBhvr>
                                    </p:animEffect>
                                  </p:childTnLst>
                                </p:cTn>
                              </p:par>
                              <p:par>
                                <p:cTn id="23" presetID="10" presetClass="entr" presetSubtype="0" fill="hold" nodeType="withEffect">
                                  <p:stCondLst>
                                    <p:cond delay="0"/>
                                  </p:stCondLst>
                                  <p:childTnLst>
                                    <p:set>
                                      <p:cBhvr>
                                        <p:cTn id="24" dur="1" fill="hold">
                                          <p:stCondLst>
                                            <p:cond delay="0"/>
                                          </p:stCondLst>
                                        </p:cTn>
                                        <p:tgtEl>
                                          <p:spTgt spid="526"/>
                                        </p:tgtEl>
                                        <p:attrNameLst>
                                          <p:attrName>style.visibility</p:attrName>
                                        </p:attrNameLst>
                                      </p:cBhvr>
                                      <p:to>
                                        <p:strVal val="visible"/>
                                      </p:to>
                                    </p:set>
                                    <p:animEffect transition="in" filter="fade">
                                      <p:cBhvr>
                                        <p:cTn id="25" dur="1000"/>
                                        <p:tgtEl>
                                          <p:spTgt spid="526"/>
                                        </p:tgtEl>
                                      </p:cBhvr>
                                    </p:animEffect>
                                  </p:childTnLst>
                                </p:cTn>
                              </p:par>
                              <p:par>
                                <p:cTn id="26" presetID="10" presetClass="entr" presetSubtype="0" fill="hold" nodeType="withEffect">
                                  <p:stCondLst>
                                    <p:cond delay="0"/>
                                  </p:stCondLst>
                                  <p:childTnLst>
                                    <p:set>
                                      <p:cBhvr>
                                        <p:cTn id="27" dur="1" fill="hold">
                                          <p:stCondLst>
                                            <p:cond delay="0"/>
                                          </p:stCondLst>
                                        </p:cTn>
                                        <p:tgtEl>
                                          <p:spTgt spid="527"/>
                                        </p:tgtEl>
                                        <p:attrNameLst>
                                          <p:attrName>style.visibility</p:attrName>
                                        </p:attrNameLst>
                                      </p:cBhvr>
                                      <p:to>
                                        <p:strVal val="visible"/>
                                      </p:to>
                                    </p:set>
                                    <p:animEffect transition="in" filter="fade">
                                      <p:cBhvr>
                                        <p:cTn id="28" dur="1000"/>
                                        <p:tgtEl>
                                          <p:spTgt spid="527"/>
                                        </p:tgtEl>
                                      </p:cBhvr>
                                    </p:animEffect>
                                  </p:childTnLst>
                                </p:cTn>
                              </p:par>
                              <p:par>
                                <p:cTn id="29" presetID="10" presetClass="entr" presetSubtype="0" fill="hold" nodeType="withEffect">
                                  <p:stCondLst>
                                    <p:cond delay="0"/>
                                  </p:stCondLst>
                                  <p:childTnLst>
                                    <p:set>
                                      <p:cBhvr>
                                        <p:cTn id="30" dur="1" fill="hold">
                                          <p:stCondLst>
                                            <p:cond delay="0"/>
                                          </p:stCondLst>
                                        </p:cTn>
                                        <p:tgtEl>
                                          <p:spTgt spid="528"/>
                                        </p:tgtEl>
                                        <p:attrNameLst>
                                          <p:attrName>style.visibility</p:attrName>
                                        </p:attrNameLst>
                                      </p:cBhvr>
                                      <p:to>
                                        <p:strVal val="visible"/>
                                      </p:to>
                                    </p:set>
                                    <p:animEffect transition="in" filter="fade">
                                      <p:cBhvr>
                                        <p:cTn id="31" dur="1000"/>
                                        <p:tgtEl>
                                          <p:spTgt spid="528"/>
                                        </p:tgtEl>
                                      </p:cBhvr>
                                    </p:animEffect>
                                  </p:childTnLst>
                                </p:cTn>
                              </p:par>
                              <p:par>
                                <p:cTn id="32" presetID="10" presetClass="entr" presetSubtype="0" fill="hold" nodeType="withEffect">
                                  <p:stCondLst>
                                    <p:cond delay="0"/>
                                  </p:stCondLst>
                                  <p:childTnLst>
                                    <p:set>
                                      <p:cBhvr>
                                        <p:cTn id="33" dur="1" fill="hold">
                                          <p:stCondLst>
                                            <p:cond delay="0"/>
                                          </p:stCondLst>
                                        </p:cTn>
                                        <p:tgtEl>
                                          <p:spTgt spid="529"/>
                                        </p:tgtEl>
                                        <p:attrNameLst>
                                          <p:attrName>style.visibility</p:attrName>
                                        </p:attrNameLst>
                                      </p:cBhvr>
                                      <p:to>
                                        <p:strVal val="visible"/>
                                      </p:to>
                                    </p:set>
                                    <p:animEffect transition="in" filter="fade">
                                      <p:cBhvr>
                                        <p:cTn id="34" dur="1000"/>
                                        <p:tgtEl>
                                          <p:spTgt spid="529"/>
                                        </p:tgtEl>
                                      </p:cBhvr>
                                    </p:animEffect>
                                  </p:childTnLst>
                                </p:cTn>
                              </p:par>
                              <p:par>
                                <p:cTn id="35" presetID="10" presetClass="entr" presetSubtype="0" fill="hold" nodeType="withEffect">
                                  <p:stCondLst>
                                    <p:cond delay="0"/>
                                  </p:stCondLst>
                                  <p:childTnLst>
                                    <p:set>
                                      <p:cBhvr>
                                        <p:cTn id="36" dur="1" fill="hold">
                                          <p:stCondLst>
                                            <p:cond delay="0"/>
                                          </p:stCondLst>
                                        </p:cTn>
                                        <p:tgtEl>
                                          <p:spTgt spid="530"/>
                                        </p:tgtEl>
                                        <p:attrNameLst>
                                          <p:attrName>style.visibility</p:attrName>
                                        </p:attrNameLst>
                                      </p:cBhvr>
                                      <p:to>
                                        <p:strVal val="visible"/>
                                      </p:to>
                                    </p:set>
                                    <p:animEffect transition="in" filter="fade">
                                      <p:cBhvr>
                                        <p:cTn id="37" dur="1000"/>
                                        <p:tgtEl>
                                          <p:spTgt spid="530"/>
                                        </p:tgtEl>
                                      </p:cBhvr>
                                    </p:animEffect>
                                  </p:childTnLst>
                                </p:cTn>
                              </p:par>
                              <p:par>
                                <p:cTn id="38" presetID="10" presetClass="entr" presetSubtype="0" fill="hold" nodeType="withEffect">
                                  <p:stCondLst>
                                    <p:cond delay="0"/>
                                  </p:stCondLst>
                                  <p:childTnLst>
                                    <p:set>
                                      <p:cBhvr>
                                        <p:cTn id="39" dur="1" fill="hold">
                                          <p:stCondLst>
                                            <p:cond delay="0"/>
                                          </p:stCondLst>
                                        </p:cTn>
                                        <p:tgtEl>
                                          <p:spTgt spid="531"/>
                                        </p:tgtEl>
                                        <p:attrNameLst>
                                          <p:attrName>style.visibility</p:attrName>
                                        </p:attrNameLst>
                                      </p:cBhvr>
                                      <p:to>
                                        <p:strVal val="visible"/>
                                      </p:to>
                                    </p:set>
                                    <p:animEffect transition="in" filter="fade">
                                      <p:cBhvr>
                                        <p:cTn id="40" dur="1000"/>
                                        <p:tgtEl>
                                          <p:spTgt spid="531"/>
                                        </p:tgtEl>
                                      </p:cBhvr>
                                    </p:animEffect>
                                  </p:childTnLst>
                                </p:cTn>
                              </p:par>
                              <p:par>
                                <p:cTn id="41" presetID="10" presetClass="entr" presetSubtype="0" fill="hold" nodeType="withEffect">
                                  <p:stCondLst>
                                    <p:cond delay="0"/>
                                  </p:stCondLst>
                                  <p:childTnLst>
                                    <p:set>
                                      <p:cBhvr>
                                        <p:cTn id="42" dur="1" fill="hold">
                                          <p:stCondLst>
                                            <p:cond delay="0"/>
                                          </p:stCondLst>
                                        </p:cTn>
                                        <p:tgtEl>
                                          <p:spTgt spid="532"/>
                                        </p:tgtEl>
                                        <p:attrNameLst>
                                          <p:attrName>style.visibility</p:attrName>
                                        </p:attrNameLst>
                                      </p:cBhvr>
                                      <p:to>
                                        <p:strVal val="visible"/>
                                      </p:to>
                                    </p:set>
                                    <p:animEffect transition="in" filter="fade">
                                      <p:cBhvr>
                                        <p:cTn id="43" dur="1000"/>
                                        <p:tgtEl>
                                          <p:spTgt spid="532"/>
                                        </p:tgtEl>
                                      </p:cBhvr>
                                    </p:animEffect>
                                  </p:childTnLst>
                                </p:cTn>
                              </p:par>
                              <p:par>
                                <p:cTn id="44" presetID="10" presetClass="entr" presetSubtype="0" fill="hold" nodeType="withEffect">
                                  <p:stCondLst>
                                    <p:cond delay="0"/>
                                  </p:stCondLst>
                                  <p:childTnLst>
                                    <p:set>
                                      <p:cBhvr>
                                        <p:cTn id="45" dur="1" fill="hold">
                                          <p:stCondLst>
                                            <p:cond delay="0"/>
                                          </p:stCondLst>
                                        </p:cTn>
                                        <p:tgtEl>
                                          <p:spTgt spid="533"/>
                                        </p:tgtEl>
                                        <p:attrNameLst>
                                          <p:attrName>style.visibility</p:attrName>
                                        </p:attrNameLst>
                                      </p:cBhvr>
                                      <p:to>
                                        <p:strVal val="visible"/>
                                      </p:to>
                                    </p:set>
                                    <p:animEffect transition="in" filter="fade">
                                      <p:cBhvr>
                                        <p:cTn id="46" dur="1000"/>
                                        <p:tgtEl>
                                          <p:spTgt spid="533"/>
                                        </p:tgtEl>
                                      </p:cBhvr>
                                    </p:animEffect>
                                  </p:childTnLst>
                                </p:cTn>
                              </p:par>
                              <p:par>
                                <p:cTn id="47" presetID="10" presetClass="entr" presetSubtype="0" fill="hold" nodeType="withEffect">
                                  <p:stCondLst>
                                    <p:cond delay="0"/>
                                  </p:stCondLst>
                                  <p:childTnLst>
                                    <p:set>
                                      <p:cBhvr>
                                        <p:cTn id="48" dur="1" fill="hold">
                                          <p:stCondLst>
                                            <p:cond delay="0"/>
                                          </p:stCondLst>
                                        </p:cTn>
                                        <p:tgtEl>
                                          <p:spTgt spid="534"/>
                                        </p:tgtEl>
                                        <p:attrNameLst>
                                          <p:attrName>style.visibility</p:attrName>
                                        </p:attrNameLst>
                                      </p:cBhvr>
                                      <p:to>
                                        <p:strVal val="visible"/>
                                      </p:to>
                                    </p:set>
                                    <p:animEffect transition="in" filter="fade">
                                      <p:cBhvr>
                                        <p:cTn id="49" dur="1000"/>
                                        <p:tgtEl>
                                          <p:spTgt spid="534"/>
                                        </p:tgtEl>
                                      </p:cBhvr>
                                    </p:animEffect>
                                  </p:childTnLst>
                                </p:cTn>
                              </p:par>
                              <p:par>
                                <p:cTn id="50" presetID="10" presetClass="entr" presetSubtype="0" fill="hold" nodeType="withEffect">
                                  <p:stCondLst>
                                    <p:cond delay="0"/>
                                  </p:stCondLst>
                                  <p:childTnLst>
                                    <p:set>
                                      <p:cBhvr>
                                        <p:cTn id="51" dur="1" fill="hold">
                                          <p:stCondLst>
                                            <p:cond delay="0"/>
                                          </p:stCondLst>
                                        </p:cTn>
                                        <p:tgtEl>
                                          <p:spTgt spid="535"/>
                                        </p:tgtEl>
                                        <p:attrNameLst>
                                          <p:attrName>style.visibility</p:attrName>
                                        </p:attrNameLst>
                                      </p:cBhvr>
                                      <p:to>
                                        <p:strVal val="visible"/>
                                      </p:to>
                                    </p:set>
                                    <p:animEffect transition="in" filter="fade">
                                      <p:cBhvr>
                                        <p:cTn id="52" dur="1000"/>
                                        <p:tgtEl>
                                          <p:spTgt spid="535"/>
                                        </p:tgtEl>
                                      </p:cBhvr>
                                    </p:animEffect>
                                  </p:childTnLst>
                                </p:cTn>
                              </p:par>
                              <p:par>
                                <p:cTn id="53" presetID="10" presetClass="entr" presetSubtype="0" fill="hold" nodeType="withEffect">
                                  <p:stCondLst>
                                    <p:cond delay="0"/>
                                  </p:stCondLst>
                                  <p:childTnLst>
                                    <p:set>
                                      <p:cBhvr>
                                        <p:cTn id="54" dur="1" fill="hold">
                                          <p:stCondLst>
                                            <p:cond delay="0"/>
                                          </p:stCondLst>
                                        </p:cTn>
                                        <p:tgtEl>
                                          <p:spTgt spid="536"/>
                                        </p:tgtEl>
                                        <p:attrNameLst>
                                          <p:attrName>style.visibility</p:attrName>
                                        </p:attrNameLst>
                                      </p:cBhvr>
                                      <p:to>
                                        <p:strVal val="visible"/>
                                      </p:to>
                                    </p:set>
                                    <p:animEffect transition="in" filter="fade">
                                      <p:cBhvr>
                                        <p:cTn id="55" dur="1000"/>
                                        <p:tgtEl>
                                          <p:spTgt spid="536"/>
                                        </p:tgtEl>
                                      </p:cBhvr>
                                    </p:animEffect>
                                  </p:childTnLst>
                                </p:cTn>
                              </p:par>
                              <p:par>
                                <p:cTn id="56" presetID="10" presetClass="entr" presetSubtype="0" fill="hold" nodeType="withEffect">
                                  <p:stCondLst>
                                    <p:cond delay="0"/>
                                  </p:stCondLst>
                                  <p:childTnLst>
                                    <p:set>
                                      <p:cBhvr>
                                        <p:cTn id="57" dur="1" fill="hold">
                                          <p:stCondLst>
                                            <p:cond delay="0"/>
                                          </p:stCondLst>
                                        </p:cTn>
                                        <p:tgtEl>
                                          <p:spTgt spid="537"/>
                                        </p:tgtEl>
                                        <p:attrNameLst>
                                          <p:attrName>style.visibility</p:attrName>
                                        </p:attrNameLst>
                                      </p:cBhvr>
                                      <p:to>
                                        <p:strVal val="visible"/>
                                      </p:to>
                                    </p:set>
                                    <p:animEffect transition="in" filter="fade">
                                      <p:cBhvr>
                                        <p:cTn id="58" dur="1000"/>
                                        <p:tgtEl>
                                          <p:spTgt spid="537"/>
                                        </p:tgtEl>
                                      </p:cBhvr>
                                    </p:animEffect>
                                  </p:childTnLst>
                                </p:cTn>
                              </p:par>
                              <p:par>
                                <p:cTn id="59" presetID="10" presetClass="entr" presetSubtype="0" fill="hold" nodeType="withEffect">
                                  <p:stCondLst>
                                    <p:cond delay="0"/>
                                  </p:stCondLst>
                                  <p:childTnLst>
                                    <p:set>
                                      <p:cBhvr>
                                        <p:cTn id="60" dur="1" fill="hold">
                                          <p:stCondLst>
                                            <p:cond delay="0"/>
                                          </p:stCondLst>
                                        </p:cTn>
                                        <p:tgtEl>
                                          <p:spTgt spid="538"/>
                                        </p:tgtEl>
                                        <p:attrNameLst>
                                          <p:attrName>style.visibility</p:attrName>
                                        </p:attrNameLst>
                                      </p:cBhvr>
                                      <p:to>
                                        <p:strVal val="visible"/>
                                      </p:to>
                                    </p:set>
                                    <p:animEffect transition="in" filter="fade">
                                      <p:cBhvr>
                                        <p:cTn id="61" dur="1000"/>
                                        <p:tgtEl>
                                          <p:spTgt spid="538"/>
                                        </p:tgtEl>
                                      </p:cBhvr>
                                    </p:animEffect>
                                  </p:childTnLst>
                                </p:cTn>
                              </p:par>
                              <p:par>
                                <p:cTn id="62" presetID="10" presetClass="entr" presetSubtype="0" fill="hold" nodeType="withEffect">
                                  <p:stCondLst>
                                    <p:cond delay="0"/>
                                  </p:stCondLst>
                                  <p:childTnLst>
                                    <p:set>
                                      <p:cBhvr>
                                        <p:cTn id="63" dur="1" fill="hold">
                                          <p:stCondLst>
                                            <p:cond delay="0"/>
                                          </p:stCondLst>
                                        </p:cTn>
                                        <p:tgtEl>
                                          <p:spTgt spid="539"/>
                                        </p:tgtEl>
                                        <p:attrNameLst>
                                          <p:attrName>style.visibility</p:attrName>
                                        </p:attrNameLst>
                                      </p:cBhvr>
                                      <p:to>
                                        <p:strVal val="visible"/>
                                      </p:to>
                                    </p:set>
                                    <p:animEffect transition="in" filter="fade">
                                      <p:cBhvr>
                                        <p:cTn id="64" dur="1000"/>
                                        <p:tgtEl>
                                          <p:spTgt spid="539"/>
                                        </p:tgtEl>
                                      </p:cBhvr>
                                    </p:animEffect>
                                  </p:childTnLst>
                                </p:cTn>
                              </p:par>
                              <p:par>
                                <p:cTn id="65" presetID="10" presetClass="entr" presetSubtype="0" fill="hold" nodeType="withEffect">
                                  <p:stCondLst>
                                    <p:cond delay="0"/>
                                  </p:stCondLst>
                                  <p:childTnLst>
                                    <p:set>
                                      <p:cBhvr>
                                        <p:cTn id="66" dur="1" fill="hold">
                                          <p:stCondLst>
                                            <p:cond delay="0"/>
                                          </p:stCondLst>
                                        </p:cTn>
                                        <p:tgtEl>
                                          <p:spTgt spid="540"/>
                                        </p:tgtEl>
                                        <p:attrNameLst>
                                          <p:attrName>style.visibility</p:attrName>
                                        </p:attrNameLst>
                                      </p:cBhvr>
                                      <p:to>
                                        <p:strVal val="visible"/>
                                      </p:to>
                                    </p:set>
                                    <p:animEffect transition="in" filter="fade">
                                      <p:cBhvr>
                                        <p:cTn id="67" dur="1000"/>
                                        <p:tgtEl>
                                          <p:spTgt spid="540"/>
                                        </p:tgtEl>
                                      </p:cBhvr>
                                    </p:animEffect>
                                  </p:childTnLst>
                                </p:cTn>
                              </p:par>
                              <p:par>
                                <p:cTn id="68" presetID="10" presetClass="entr" presetSubtype="0" fill="hold" nodeType="withEffect">
                                  <p:stCondLst>
                                    <p:cond delay="0"/>
                                  </p:stCondLst>
                                  <p:childTnLst>
                                    <p:set>
                                      <p:cBhvr>
                                        <p:cTn id="69" dur="1" fill="hold">
                                          <p:stCondLst>
                                            <p:cond delay="0"/>
                                          </p:stCondLst>
                                        </p:cTn>
                                        <p:tgtEl>
                                          <p:spTgt spid="541"/>
                                        </p:tgtEl>
                                        <p:attrNameLst>
                                          <p:attrName>style.visibility</p:attrName>
                                        </p:attrNameLst>
                                      </p:cBhvr>
                                      <p:to>
                                        <p:strVal val="visible"/>
                                      </p:to>
                                    </p:set>
                                    <p:animEffect transition="in" filter="fade">
                                      <p:cBhvr>
                                        <p:cTn id="70" dur="1000"/>
                                        <p:tgtEl>
                                          <p:spTgt spid="541"/>
                                        </p:tgtEl>
                                      </p:cBhvr>
                                    </p:animEffect>
                                  </p:childTnLst>
                                </p:cTn>
                              </p:par>
                              <p:par>
                                <p:cTn id="71" presetID="10" presetClass="entr" presetSubtype="0" fill="hold" nodeType="withEffect">
                                  <p:stCondLst>
                                    <p:cond delay="0"/>
                                  </p:stCondLst>
                                  <p:childTnLst>
                                    <p:set>
                                      <p:cBhvr>
                                        <p:cTn id="72" dur="1" fill="hold">
                                          <p:stCondLst>
                                            <p:cond delay="0"/>
                                          </p:stCondLst>
                                        </p:cTn>
                                        <p:tgtEl>
                                          <p:spTgt spid="542"/>
                                        </p:tgtEl>
                                        <p:attrNameLst>
                                          <p:attrName>style.visibility</p:attrName>
                                        </p:attrNameLst>
                                      </p:cBhvr>
                                      <p:to>
                                        <p:strVal val="visible"/>
                                      </p:to>
                                    </p:set>
                                    <p:animEffect transition="in" filter="fade">
                                      <p:cBhvr>
                                        <p:cTn id="73" dur="1000"/>
                                        <p:tgtEl>
                                          <p:spTgt spid="542"/>
                                        </p:tgtEl>
                                      </p:cBhvr>
                                    </p:animEffect>
                                  </p:childTnLst>
                                </p:cTn>
                              </p:par>
                              <p:par>
                                <p:cTn id="74" presetID="10" presetClass="entr" presetSubtype="0" fill="hold" nodeType="withEffect">
                                  <p:stCondLst>
                                    <p:cond delay="0"/>
                                  </p:stCondLst>
                                  <p:childTnLst>
                                    <p:set>
                                      <p:cBhvr>
                                        <p:cTn id="75" dur="1" fill="hold">
                                          <p:stCondLst>
                                            <p:cond delay="0"/>
                                          </p:stCondLst>
                                        </p:cTn>
                                        <p:tgtEl>
                                          <p:spTgt spid="543"/>
                                        </p:tgtEl>
                                        <p:attrNameLst>
                                          <p:attrName>style.visibility</p:attrName>
                                        </p:attrNameLst>
                                      </p:cBhvr>
                                      <p:to>
                                        <p:strVal val="visible"/>
                                      </p:to>
                                    </p:set>
                                    <p:animEffect transition="in" filter="fade">
                                      <p:cBhvr>
                                        <p:cTn id="76" dur="1000"/>
                                        <p:tgtEl>
                                          <p:spTgt spid="543"/>
                                        </p:tgtEl>
                                      </p:cBhvr>
                                    </p:animEffect>
                                  </p:childTnLst>
                                </p:cTn>
                              </p:par>
                              <p:par>
                                <p:cTn id="77" presetID="10" presetClass="entr" presetSubtype="0" fill="hold" nodeType="withEffect">
                                  <p:stCondLst>
                                    <p:cond delay="0"/>
                                  </p:stCondLst>
                                  <p:childTnLst>
                                    <p:set>
                                      <p:cBhvr>
                                        <p:cTn id="78" dur="1" fill="hold">
                                          <p:stCondLst>
                                            <p:cond delay="0"/>
                                          </p:stCondLst>
                                        </p:cTn>
                                        <p:tgtEl>
                                          <p:spTgt spid="544"/>
                                        </p:tgtEl>
                                        <p:attrNameLst>
                                          <p:attrName>style.visibility</p:attrName>
                                        </p:attrNameLst>
                                      </p:cBhvr>
                                      <p:to>
                                        <p:strVal val="visible"/>
                                      </p:to>
                                    </p:set>
                                    <p:animEffect transition="in" filter="fade">
                                      <p:cBhvr>
                                        <p:cTn id="79" dur="1000"/>
                                        <p:tgtEl>
                                          <p:spTgt spid="544"/>
                                        </p:tgtEl>
                                      </p:cBhvr>
                                    </p:animEffect>
                                  </p:childTnLst>
                                </p:cTn>
                              </p:par>
                              <p:par>
                                <p:cTn id="80" presetID="10" presetClass="entr" presetSubtype="0" fill="hold" nodeType="withEffect">
                                  <p:stCondLst>
                                    <p:cond delay="0"/>
                                  </p:stCondLst>
                                  <p:childTnLst>
                                    <p:set>
                                      <p:cBhvr>
                                        <p:cTn id="81" dur="1" fill="hold">
                                          <p:stCondLst>
                                            <p:cond delay="0"/>
                                          </p:stCondLst>
                                        </p:cTn>
                                        <p:tgtEl>
                                          <p:spTgt spid="545"/>
                                        </p:tgtEl>
                                        <p:attrNameLst>
                                          <p:attrName>style.visibility</p:attrName>
                                        </p:attrNameLst>
                                      </p:cBhvr>
                                      <p:to>
                                        <p:strVal val="visible"/>
                                      </p:to>
                                    </p:set>
                                    <p:animEffect transition="in" filter="fade">
                                      <p:cBhvr>
                                        <p:cTn id="82" dur="1000"/>
                                        <p:tgtEl>
                                          <p:spTgt spid="545"/>
                                        </p:tgtEl>
                                      </p:cBhvr>
                                    </p:animEffect>
                                  </p:childTnLst>
                                </p:cTn>
                              </p:par>
                              <p:par>
                                <p:cTn id="83" presetID="10" presetClass="entr" presetSubtype="0" fill="hold" nodeType="withEffect">
                                  <p:stCondLst>
                                    <p:cond delay="0"/>
                                  </p:stCondLst>
                                  <p:childTnLst>
                                    <p:set>
                                      <p:cBhvr>
                                        <p:cTn id="84" dur="1" fill="hold">
                                          <p:stCondLst>
                                            <p:cond delay="0"/>
                                          </p:stCondLst>
                                        </p:cTn>
                                        <p:tgtEl>
                                          <p:spTgt spid="546"/>
                                        </p:tgtEl>
                                        <p:attrNameLst>
                                          <p:attrName>style.visibility</p:attrName>
                                        </p:attrNameLst>
                                      </p:cBhvr>
                                      <p:to>
                                        <p:strVal val="visible"/>
                                      </p:to>
                                    </p:set>
                                    <p:animEffect transition="in" filter="fade">
                                      <p:cBhvr>
                                        <p:cTn id="85" dur="1000"/>
                                        <p:tgtEl>
                                          <p:spTgt spid="546"/>
                                        </p:tgtEl>
                                      </p:cBhvr>
                                    </p:animEffect>
                                  </p:childTnLst>
                                </p:cTn>
                              </p:par>
                              <p:par>
                                <p:cTn id="86" presetID="10" presetClass="entr" presetSubtype="0" fill="hold" nodeType="withEffect">
                                  <p:stCondLst>
                                    <p:cond delay="0"/>
                                  </p:stCondLst>
                                  <p:childTnLst>
                                    <p:set>
                                      <p:cBhvr>
                                        <p:cTn id="87" dur="1" fill="hold">
                                          <p:stCondLst>
                                            <p:cond delay="0"/>
                                          </p:stCondLst>
                                        </p:cTn>
                                        <p:tgtEl>
                                          <p:spTgt spid="547"/>
                                        </p:tgtEl>
                                        <p:attrNameLst>
                                          <p:attrName>style.visibility</p:attrName>
                                        </p:attrNameLst>
                                      </p:cBhvr>
                                      <p:to>
                                        <p:strVal val="visible"/>
                                      </p:to>
                                    </p:set>
                                    <p:animEffect transition="in" filter="fade">
                                      <p:cBhvr>
                                        <p:cTn id="88" dur="1000"/>
                                        <p:tgtEl>
                                          <p:spTgt spid="547"/>
                                        </p:tgtEl>
                                      </p:cBhvr>
                                    </p:animEffect>
                                  </p:childTnLst>
                                </p:cTn>
                              </p:par>
                              <p:par>
                                <p:cTn id="89" presetID="10" presetClass="entr" presetSubtype="0" fill="hold" nodeType="withEffect">
                                  <p:stCondLst>
                                    <p:cond delay="0"/>
                                  </p:stCondLst>
                                  <p:childTnLst>
                                    <p:set>
                                      <p:cBhvr>
                                        <p:cTn id="90" dur="1" fill="hold">
                                          <p:stCondLst>
                                            <p:cond delay="0"/>
                                          </p:stCondLst>
                                        </p:cTn>
                                        <p:tgtEl>
                                          <p:spTgt spid="548"/>
                                        </p:tgtEl>
                                        <p:attrNameLst>
                                          <p:attrName>style.visibility</p:attrName>
                                        </p:attrNameLst>
                                      </p:cBhvr>
                                      <p:to>
                                        <p:strVal val="visible"/>
                                      </p:to>
                                    </p:set>
                                    <p:animEffect transition="in" filter="fade">
                                      <p:cBhvr>
                                        <p:cTn id="91" dur="1000"/>
                                        <p:tgtEl>
                                          <p:spTgt spid="548"/>
                                        </p:tgtEl>
                                      </p:cBhvr>
                                    </p:animEffect>
                                  </p:childTnLst>
                                </p:cTn>
                              </p:par>
                              <p:par>
                                <p:cTn id="92" presetID="10" presetClass="entr" presetSubtype="0" fill="hold" nodeType="withEffect">
                                  <p:stCondLst>
                                    <p:cond delay="0"/>
                                  </p:stCondLst>
                                  <p:childTnLst>
                                    <p:set>
                                      <p:cBhvr>
                                        <p:cTn id="93" dur="1" fill="hold">
                                          <p:stCondLst>
                                            <p:cond delay="0"/>
                                          </p:stCondLst>
                                        </p:cTn>
                                        <p:tgtEl>
                                          <p:spTgt spid="549"/>
                                        </p:tgtEl>
                                        <p:attrNameLst>
                                          <p:attrName>style.visibility</p:attrName>
                                        </p:attrNameLst>
                                      </p:cBhvr>
                                      <p:to>
                                        <p:strVal val="visible"/>
                                      </p:to>
                                    </p:set>
                                    <p:animEffect transition="in" filter="fade">
                                      <p:cBhvr>
                                        <p:cTn id="94" dur="1000"/>
                                        <p:tgtEl>
                                          <p:spTgt spid="549"/>
                                        </p:tgtEl>
                                      </p:cBhvr>
                                    </p:animEffect>
                                  </p:childTnLst>
                                </p:cTn>
                              </p:par>
                              <p:par>
                                <p:cTn id="95" presetID="10" presetClass="entr" presetSubtype="0" fill="hold" nodeType="withEffect">
                                  <p:stCondLst>
                                    <p:cond delay="0"/>
                                  </p:stCondLst>
                                  <p:childTnLst>
                                    <p:set>
                                      <p:cBhvr>
                                        <p:cTn id="96" dur="1" fill="hold">
                                          <p:stCondLst>
                                            <p:cond delay="0"/>
                                          </p:stCondLst>
                                        </p:cTn>
                                        <p:tgtEl>
                                          <p:spTgt spid="550"/>
                                        </p:tgtEl>
                                        <p:attrNameLst>
                                          <p:attrName>style.visibility</p:attrName>
                                        </p:attrNameLst>
                                      </p:cBhvr>
                                      <p:to>
                                        <p:strVal val="visible"/>
                                      </p:to>
                                    </p:set>
                                    <p:animEffect transition="in" filter="fade">
                                      <p:cBhvr>
                                        <p:cTn id="97" dur="1000"/>
                                        <p:tgtEl>
                                          <p:spTgt spid="550"/>
                                        </p:tgtEl>
                                      </p:cBhvr>
                                    </p:animEffect>
                                  </p:childTnLst>
                                </p:cTn>
                              </p:par>
                              <p:par>
                                <p:cTn id="98" presetID="10" presetClass="entr" presetSubtype="0" fill="hold" nodeType="withEffect">
                                  <p:stCondLst>
                                    <p:cond delay="0"/>
                                  </p:stCondLst>
                                  <p:childTnLst>
                                    <p:set>
                                      <p:cBhvr>
                                        <p:cTn id="99" dur="1" fill="hold">
                                          <p:stCondLst>
                                            <p:cond delay="0"/>
                                          </p:stCondLst>
                                        </p:cTn>
                                        <p:tgtEl>
                                          <p:spTgt spid="551"/>
                                        </p:tgtEl>
                                        <p:attrNameLst>
                                          <p:attrName>style.visibility</p:attrName>
                                        </p:attrNameLst>
                                      </p:cBhvr>
                                      <p:to>
                                        <p:strVal val="visible"/>
                                      </p:to>
                                    </p:set>
                                    <p:animEffect transition="in" filter="fade">
                                      <p:cBhvr>
                                        <p:cTn id="100" dur="10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Run HDFS itself on Kubernetes</a:t>
            </a:r>
            <a:endParaRPr/>
          </a:p>
        </p:txBody>
      </p:sp>
      <p:sp>
        <p:nvSpPr>
          <p:cNvPr id="557" name="Shape 557"/>
          <p:cNvSpPr/>
          <p:nvPr/>
        </p:nvSpPr>
        <p:spPr>
          <a:xfrm>
            <a:off x="1002550" y="1283175"/>
            <a:ext cx="2435400" cy="364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8" name="Shape 558"/>
          <p:cNvSpPr/>
          <p:nvPr/>
        </p:nvSpPr>
        <p:spPr>
          <a:xfrm>
            <a:off x="6197425" y="1283199"/>
            <a:ext cx="2700600" cy="364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txBox="1"/>
          <p:nvPr/>
        </p:nvSpPr>
        <p:spPr>
          <a:xfrm>
            <a:off x="1022400" y="4358050"/>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560" name="Shape 560"/>
          <p:cNvSpPr txBox="1"/>
          <p:nvPr/>
        </p:nvSpPr>
        <p:spPr>
          <a:xfrm>
            <a:off x="6189625" y="43005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C</a:t>
            </a:r>
            <a:endParaRPr/>
          </a:p>
        </p:txBody>
      </p:sp>
      <p:sp>
        <p:nvSpPr>
          <p:cNvPr id="561" name="Shape 561"/>
          <p:cNvSpPr/>
          <p:nvPr/>
        </p:nvSpPr>
        <p:spPr>
          <a:xfrm>
            <a:off x="1338100" y="1431975"/>
            <a:ext cx="1873200" cy="9126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2" name="Shape 562"/>
          <p:cNvSpPr txBox="1"/>
          <p:nvPr/>
        </p:nvSpPr>
        <p:spPr>
          <a:xfrm>
            <a:off x="1685300" y="1433625"/>
            <a:ext cx="1068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 Pod</a:t>
            </a:r>
            <a:endParaRPr/>
          </a:p>
        </p:txBody>
      </p:sp>
      <p:sp>
        <p:nvSpPr>
          <p:cNvPr id="563" name="Shape 563"/>
          <p:cNvSpPr/>
          <p:nvPr/>
        </p:nvSpPr>
        <p:spPr>
          <a:xfrm>
            <a:off x="6595900" y="1433115"/>
            <a:ext cx="1873200" cy="858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Shape 564"/>
          <p:cNvSpPr txBox="1"/>
          <p:nvPr/>
        </p:nvSpPr>
        <p:spPr>
          <a:xfrm>
            <a:off x="6814800" y="1433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565" name="Shape 565"/>
          <p:cNvSpPr txBox="1"/>
          <p:nvPr/>
        </p:nvSpPr>
        <p:spPr>
          <a:xfrm>
            <a:off x="2242725" y="1988562"/>
            <a:ext cx="1120800" cy="310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566" name="Shape 566"/>
          <p:cNvSpPr txBox="1"/>
          <p:nvPr/>
        </p:nvSpPr>
        <p:spPr>
          <a:xfrm>
            <a:off x="962288" y="4510450"/>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567" name="Shape 567"/>
          <p:cNvSpPr txBox="1"/>
          <p:nvPr/>
        </p:nvSpPr>
        <p:spPr>
          <a:xfrm>
            <a:off x="6149888" y="44816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196.0.0.7</a:t>
            </a:r>
            <a:endParaRPr sz="1800"/>
          </a:p>
        </p:txBody>
      </p:sp>
      <p:sp>
        <p:nvSpPr>
          <p:cNvPr id="568" name="Shape 568"/>
          <p:cNvSpPr txBox="1"/>
          <p:nvPr/>
        </p:nvSpPr>
        <p:spPr>
          <a:xfrm>
            <a:off x="7500525" y="1935925"/>
            <a:ext cx="1120800" cy="310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pic>
        <p:nvPicPr>
          <p:cNvPr id="569" name="Shape 569"/>
          <p:cNvPicPr preferRelativeResize="0"/>
          <p:nvPr/>
        </p:nvPicPr>
        <p:blipFill>
          <a:blip r:embed="rId3">
            <a:alphaModFix/>
          </a:blip>
          <a:stretch>
            <a:fillRect/>
          </a:stretch>
        </p:blipFill>
        <p:spPr>
          <a:xfrm>
            <a:off x="7355018" y="1731225"/>
            <a:ext cx="354969" cy="298475"/>
          </a:xfrm>
          <a:prstGeom prst="rect">
            <a:avLst/>
          </a:prstGeom>
          <a:noFill/>
          <a:ln>
            <a:noFill/>
          </a:ln>
        </p:spPr>
      </p:pic>
      <p:pic>
        <p:nvPicPr>
          <p:cNvPr id="570" name="Shape 570"/>
          <p:cNvPicPr preferRelativeResize="0"/>
          <p:nvPr/>
        </p:nvPicPr>
        <p:blipFill>
          <a:blip r:embed="rId3">
            <a:alphaModFix/>
          </a:blip>
          <a:stretch>
            <a:fillRect/>
          </a:stretch>
        </p:blipFill>
        <p:spPr>
          <a:xfrm>
            <a:off x="2042118" y="1790500"/>
            <a:ext cx="354969" cy="298475"/>
          </a:xfrm>
          <a:prstGeom prst="rect">
            <a:avLst/>
          </a:prstGeom>
          <a:noFill/>
          <a:ln>
            <a:noFill/>
          </a:ln>
        </p:spPr>
      </p:pic>
      <p:sp>
        <p:nvSpPr>
          <p:cNvPr id="571" name="Shape 571"/>
          <p:cNvSpPr/>
          <p:nvPr/>
        </p:nvSpPr>
        <p:spPr>
          <a:xfrm>
            <a:off x="37900" y="1457925"/>
            <a:ext cx="887400" cy="5127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txBox="1"/>
          <p:nvPr/>
        </p:nvSpPr>
        <p:spPr>
          <a:xfrm>
            <a:off x="152400" y="1533100"/>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Client</a:t>
            </a:r>
            <a:endParaRPr/>
          </a:p>
        </p:txBody>
      </p:sp>
      <p:sp>
        <p:nvSpPr>
          <p:cNvPr id="573" name="Shape 573"/>
          <p:cNvSpPr txBox="1"/>
          <p:nvPr/>
        </p:nvSpPr>
        <p:spPr>
          <a:xfrm>
            <a:off x="7484300" y="315125"/>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Spark</a:t>
            </a:r>
            <a:endParaRPr/>
          </a:p>
        </p:txBody>
      </p:sp>
      <p:sp>
        <p:nvSpPr>
          <p:cNvPr id="574" name="Shape 574"/>
          <p:cNvSpPr/>
          <p:nvPr/>
        </p:nvSpPr>
        <p:spPr>
          <a:xfrm>
            <a:off x="8103325" y="481675"/>
            <a:ext cx="782100" cy="78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1338100" y="2489725"/>
            <a:ext cx="20421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txBox="1"/>
          <p:nvPr/>
        </p:nvSpPr>
        <p:spPr>
          <a:xfrm>
            <a:off x="1338100" y="2557775"/>
            <a:ext cx="16074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Namenode Pod 1</a:t>
            </a:r>
            <a:endParaRPr/>
          </a:p>
        </p:txBody>
      </p:sp>
      <p:pic>
        <p:nvPicPr>
          <p:cNvPr id="577" name="Shape 577"/>
          <p:cNvPicPr preferRelativeResize="0"/>
          <p:nvPr/>
        </p:nvPicPr>
        <p:blipFill>
          <a:blip r:embed="rId3">
            <a:alphaModFix/>
          </a:blip>
          <a:stretch>
            <a:fillRect/>
          </a:stretch>
        </p:blipFill>
        <p:spPr>
          <a:xfrm>
            <a:off x="2950005" y="2628700"/>
            <a:ext cx="354969" cy="298475"/>
          </a:xfrm>
          <a:prstGeom prst="rect">
            <a:avLst/>
          </a:prstGeom>
          <a:noFill/>
          <a:ln>
            <a:noFill/>
          </a:ln>
        </p:spPr>
      </p:pic>
      <p:sp>
        <p:nvSpPr>
          <p:cNvPr id="578" name="Shape 578"/>
          <p:cNvSpPr/>
          <p:nvPr/>
        </p:nvSpPr>
        <p:spPr>
          <a:xfrm>
            <a:off x="1257325" y="3480325"/>
            <a:ext cx="199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Shape 579"/>
          <p:cNvSpPr txBox="1"/>
          <p:nvPr/>
        </p:nvSpPr>
        <p:spPr>
          <a:xfrm>
            <a:off x="1323775" y="3543100"/>
            <a:ext cx="14808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Pod 1</a:t>
            </a:r>
            <a:endParaRPr/>
          </a:p>
        </p:txBody>
      </p:sp>
      <p:sp>
        <p:nvSpPr>
          <p:cNvPr id="580" name="Shape 580"/>
          <p:cNvSpPr/>
          <p:nvPr/>
        </p:nvSpPr>
        <p:spPr>
          <a:xfrm>
            <a:off x="6262900" y="3479675"/>
            <a:ext cx="187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txBox="1"/>
          <p:nvPr/>
        </p:nvSpPr>
        <p:spPr>
          <a:xfrm>
            <a:off x="6263650" y="3542450"/>
            <a:ext cx="14808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Pod 3</a:t>
            </a:r>
            <a:endParaRPr/>
          </a:p>
        </p:txBody>
      </p:sp>
      <p:pic>
        <p:nvPicPr>
          <p:cNvPr id="582" name="Shape 582"/>
          <p:cNvPicPr preferRelativeResize="0"/>
          <p:nvPr/>
        </p:nvPicPr>
        <p:blipFill>
          <a:blip r:embed="rId3">
            <a:alphaModFix/>
          </a:blip>
          <a:stretch>
            <a:fillRect/>
          </a:stretch>
        </p:blipFill>
        <p:spPr>
          <a:xfrm>
            <a:off x="2721405" y="3619300"/>
            <a:ext cx="354969" cy="298475"/>
          </a:xfrm>
          <a:prstGeom prst="rect">
            <a:avLst/>
          </a:prstGeom>
          <a:noFill/>
          <a:ln>
            <a:noFill/>
          </a:ln>
        </p:spPr>
      </p:pic>
      <p:pic>
        <p:nvPicPr>
          <p:cNvPr id="583" name="Shape 583"/>
          <p:cNvPicPr preferRelativeResize="0"/>
          <p:nvPr/>
        </p:nvPicPr>
        <p:blipFill>
          <a:blip r:embed="rId3">
            <a:alphaModFix/>
          </a:blip>
          <a:stretch>
            <a:fillRect/>
          </a:stretch>
        </p:blipFill>
        <p:spPr>
          <a:xfrm>
            <a:off x="7674405" y="3619300"/>
            <a:ext cx="354969" cy="298475"/>
          </a:xfrm>
          <a:prstGeom prst="rect">
            <a:avLst/>
          </a:prstGeom>
          <a:noFill/>
          <a:ln>
            <a:noFill/>
          </a:ln>
        </p:spPr>
      </p:pic>
      <p:sp>
        <p:nvSpPr>
          <p:cNvPr id="584" name="Shape 584"/>
          <p:cNvSpPr txBox="1"/>
          <p:nvPr/>
        </p:nvSpPr>
        <p:spPr>
          <a:xfrm>
            <a:off x="7484300" y="543725"/>
            <a:ext cx="6798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HDFS</a:t>
            </a:r>
            <a:endParaRPr/>
          </a:p>
        </p:txBody>
      </p:sp>
      <p:sp>
        <p:nvSpPr>
          <p:cNvPr id="585" name="Shape 585"/>
          <p:cNvSpPr/>
          <p:nvPr/>
        </p:nvSpPr>
        <p:spPr>
          <a:xfrm>
            <a:off x="8103325" y="710275"/>
            <a:ext cx="782100" cy="789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86" name="Shape 586"/>
          <p:cNvPicPr preferRelativeResize="0"/>
          <p:nvPr/>
        </p:nvPicPr>
        <p:blipFill>
          <a:blip r:embed="rId4">
            <a:alphaModFix/>
          </a:blip>
          <a:stretch>
            <a:fillRect/>
          </a:stretch>
        </p:blipFill>
        <p:spPr>
          <a:xfrm>
            <a:off x="8074300" y="4154169"/>
            <a:ext cx="782100" cy="731181"/>
          </a:xfrm>
          <a:prstGeom prst="rect">
            <a:avLst/>
          </a:prstGeom>
          <a:noFill/>
          <a:ln>
            <a:noFill/>
          </a:ln>
        </p:spPr>
      </p:pic>
      <p:pic>
        <p:nvPicPr>
          <p:cNvPr id="587" name="Shape 587"/>
          <p:cNvPicPr preferRelativeResize="0"/>
          <p:nvPr/>
        </p:nvPicPr>
        <p:blipFill>
          <a:blip r:embed="rId4">
            <a:alphaModFix/>
          </a:blip>
          <a:stretch>
            <a:fillRect/>
          </a:stretch>
        </p:blipFill>
        <p:spPr>
          <a:xfrm>
            <a:off x="5160250" y="4163319"/>
            <a:ext cx="782100" cy="731181"/>
          </a:xfrm>
          <a:prstGeom prst="rect">
            <a:avLst/>
          </a:prstGeom>
          <a:noFill/>
          <a:ln>
            <a:noFill/>
          </a:ln>
        </p:spPr>
      </p:pic>
      <p:sp>
        <p:nvSpPr>
          <p:cNvPr id="588" name="Shape 588"/>
          <p:cNvSpPr txBox="1"/>
          <p:nvPr/>
        </p:nvSpPr>
        <p:spPr>
          <a:xfrm>
            <a:off x="1939600" y="4029925"/>
            <a:ext cx="1163100" cy="33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latin typeface="Comic Sans MS"/>
                <a:ea typeface="Comic Sans MS"/>
                <a:cs typeface="Comic Sans MS"/>
                <a:sym typeface="Comic Sans MS"/>
              </a:rPr>
              <a:t>HostPath</a:t>
            </a:r>
            <a:endParaRPr>
              <a:latin typeface="Comic Sans MS"/>
              <a:ea typeface="Comic Sans MS"/>
              <a:cs typeface="Comic Sans MS"/>
              <a:sym typeface="Comic Sans MS"/>
            </a:endParaRPr>
          </a:p>
        </p:txBody>
      </p:sp>
      <p:sp>
        <p:nvSpPr>
          <p:cNvPr id="589" name="Shape 589"/>
          <p:cNvSpPr txBox="1"/>
          <p:nvPr/>
        </p:nvSpPr>
        <p:spPr>
          <a:xfrm>
            <a:off x="7197400" y="4029925"/>
            <a:ext cx="1163100" cy="33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latin typeface="Comic Sans MS"/>
                <a:ea typeface="Comic Sans MS"/>
                <a:cs typeface="Comic Sans MS"/>
                <a:sym typeface="Comic Sans MS"/>
              </a:rPr>
              <a:t>HostPath</a:t>
            </a:r>
            <a:endParaRPr>
              <a:latin typeface="Comic Sans MS"/>
              <a:ea typeface="Comic Sans MS"/>
              <a:cs typeface="Comic Sans MS"/>
              <a:sym typeface="Comic Sans MS"/>
            </a:endParaRPr>
          </a:p>
        </p:txBody>
      </p:sp>
      <p:sp>
        <p:nvSpPr>
          <p:cNvPr id="590" name="Shape 590"/>
          <p:cNvSpPr txBox="1"/>
          <p:nvPr/>
        </p:nvSpPr>
        <p:spPr>
          <a:xfrm>
            <a:off x="881125" y="576625"/>
            <a:ext cx="5486400" cy="640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u="sng">
                <a:solidFill>
                  <a:schemeClr val="accent5"/>
                </a:solidFill>
                <a:hlinkClick r:id="rId5"/>
              </a:rPr>
              <a:t>github.com/apache-spark-on-k8s/kubernetes-HDFS</a:t>
            </a:r>
            <a:endParaRPr sz="1600">
              <a:solidFill>
                <a:schemeClr val="dk2"/>
              </a:solidFill>
            </a:endParaRPr>
          </a:p>
          <a:p>
            <a:pPr marL="0" lvl="0" indent="0" rtl="0">
              <a:spcBef>
                <a:spcPts val="1600"/>
              </a:spcBef>
              <a:spcAft>
                <a:spcPts val="0"/>
              </a:spcAft>
              <a:buNone/>
            </a:pPr>
            <a:endParaRPr/>
          </a:p>
        </p:txBody>
      </p:sp>
      <p:sp>
        <p:nvSpPr>
          <p:cNvPr id="591" name="Shape 591"/>
          <p:cNvSpPr/>
          <p:nvPr/>
        </p:nvSpPr>
        <p:spPr>
          <a:xfrm>
            <a:off x="3593350" y="1283175"/>
            <a:ext cx="2435400" cy="364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txBox="1"/>
          <p:nvPr/>
        </p:nvSpPr>
        <p:spPr>
          <a:xfrm>
            <a:off x="3553088" y="4510450"/>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593" name="Shape 593"/>
          <p:cNvSpPr/>
          <p:nvPr/>
        </p:nvSpPr>
        <p:spPr>
          <a:xfrm>
            <a:off x="3852700" y="1431975"/>
            <a:ext cx="1873200" cy="9126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Shape 594"/>
          <p:cNvSpPr txBox="1"/>
          <p:nvPr/>
        </p:nvSpPr>
        <p:spPr>
          <a:xfrm>
            <a:off x="4072800" y="1433625"/>
            <a:ext cx="14361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595" name="Shape 595"/>
          <p:cNvSpPr txBox="1"/>
          <p:nvPr/>
        </p:nvSpPr>
        <p:spPr>
          <a:xfrm>
            <a:off x="4757325" y="1988562"/>
            <a:ext cx="1120800" cy="310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pic>
        <p:nvPicPr>
          <p:cNvPr id="596" name="Shape 596"/>
          <p:cNvPicPr preferRelativeResize="0"/>
          <p:nvPr/>
        </p:nvPicPr>
        <p:blipFill>
          <a:blip r:embed="rId3">
            <a:alphaModFix/>
          </a:blip>
          <a:stretch>
            <a:fillRect/>
          </a:stretch>
        </p:blipFill>
        <p:spPr>
          <a:xfrm>
            <a:off x="4626405" y="1790500"/>
            <a:ext cx="354969" cy="298475"/>
          </a:xfrm>
          <a:prstGeom prst="rect">
            <a:avLst/>
          </a:prstGeom>
          <a:noFill/>
          <a:ln>
            <a:noFill/>
          </a:ln>
        </p:spPr>
      </p:pic>
      <p:sp>
        <p:nvSpPr>
          <p:cNvPr id="597" name="Shape 597"/>
          <p:cNvSpPr/>
          <p:nvPr/>
        </p:nvSpPr>
        <p:spPr>
          <a:xfrm>
            <a:off x="3848125" y="3480325"/>
            <a:ext cx="199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txBox="1"/>
          <p:nvPr/>
        </p:nvSpPr>
        <p:spPr>
          <a:xfrm>
            <a:off x="3914575" y="3543100"/>
            <a:ext cx="14808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Pod 2</a:t>
            </a:r>
            <a:endParaRPr/>
          </a:p>
        </p:txBody>
      </p:sp>
      <p:pic>
        <p:nvPicPr>
          <p:cNvPr id="599" name="Shape 599"/>
          <p:cNvPicPr preferRelativeResize="0"/>
          <p:nvPr/>
        </p:nvPicPr>
        <p:blipFill>
          <a:blip r:embed="rId3">
            <a:alphaModFix/>
          </a:blip>
          <a:stretch>
            <a:fillRect/>
          </a:stretch>
        </p:blipFill>
        <p:spPr>
          <a:xfrm>
            <a:off x="5312205" y="3619300"/>
            <a:ext cx="354969" cy="298475"/>
          </a:xfrm>
          <a:prstGeom prst="rect">
            <a:avLst/>
          </a:prstGeom>
          <a:noFill/>
          <a:ln>
            <a:noFill/>
          </a:ln>
        </p:spPr>
      </p:pic>
      <p:sp>
        <p:nvSpPr>
          <p:cNvPr id="600" name="Shape 600"/>
          <p:cNvSpPr txBox="1"/>
          <p:nvPr/>
        </p:nvSpPr>
        <p:spPr>
          <a:xfrm>
            <a:off x="4454200" y="4029925"/>
            <a:ext cx="1163100" cy="33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latin typeface="Comic Sans MS"/>
                <a:ea typeface="Comic Sans MS"/>
                <a:cs typeface="Comic Sans MS"/>
                <a:sym typeface="Comic Sans MS"/>
              </a:rPr>
              <a:t>HostPath</a:t>
            </a:r>
            <a:endParaRPr>
              <a:latin typeface="Comic Sans MS"/>
              <a:ea typeface="Comic Sans MS"/>
              <a:cs typeface="Comic Sans MS"/>
              <a:sym typeface="Comic Sans MS"/>
            </a:endParaRPr>
          </a:p>
        </p:txBody>
      </p:sp>
      <p:sp>
        <p:nvSpPr>
          <p:cNvPr id="601" name="Shape 601"/>
          <p:cNvSpPr/>
          <p:nvPr/>
        </p:nvSpPr>
        <p:spPr>
          <a:xfrm>
            <a:off x="3852700" y="2489725"/>
            <a:ext cx="20421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txBox="1"/>
          <p:nvPr/>
        </p:nvSpPr>
        <p:spPr>
          <a:xfrm>
            <a:off x="3852700" y="2557775"/>
            <a:ext cx="16074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Namenode Pod 2</a:t>
            </a:r>
            <a:endParaRPr/>
          </a:p>
        </p:txBody>
      </p:sp>
      <p:pic>
        <p:nvPicPr>
          <p:cNvPr id="603" name="Shape 603"/>
          <p:cNvPicPr preferRelativeResize="0"/>
          <p:nvPr/>
        </p:nvPicPr>
        <p:blipFill>
          <a:blip r:embed="rId3">
            <a:alphaModFix/>
          </a:blip>
          <a:stretch>
            <a:fillRect/>
          </a:stretch>
        </p:blipFill>
        <p:spPr>
          <a:xfrm>
            <a:off x="5464605" y="2628700"/>
            <a:ext cx="354969" cy="298475"/>
          </a:xfrm>
          <a:prstGeom prst="rect">
            <a:avLst/>
          </a:prstGeom>
          <a:noFill/>
          <a:ln>
            <a:noFill/>
          </a:ln>
        </p:spPr>
      </p:pic>
      <p:pic>
        <p:nvPicPr>
          <p:cNvPr id="604" name="Shape 604"/>
          <p:cNvPicPr preferRelativeResize="0"/>
          <p:nvPr/>
        </p:nvPicPr>
        <p:blipFill>
          <a:blip r:embed="rId4">
            <a:alphaModFix/>
          </a:blip>
          <a:stretch>
            <a:fillRect/>
          </a:stretch>
        </p:blipFill>
        <p:spPr>
          <a:xfrm>
            <a:off x="2664100" y="4154169"/>
            <a:ext cx="782100" cy="731181"/>
          </a:xfrm>
          <a:prstGeom prst="rect">
            <a:avLst/>
          </a:prstGeom>
          <a:noFill/>
          <a:ln>
            <a:noFill/>
          </a:ln>
        </p:spPr>
      </p:pic>
      <p:pic>
        <p:nvPicPr>
          <p:cNvPr id="605" name="Shape 605"/>
          <p:cNvPicPr preferRelativeResize="0"/>
          <p:nvPr/>
        </p:nvPicPr>
        <p:blipFill>
          <a:blip r:embed="rId4">
            <a:alphaModFix/>
          </a:blip>
          <a:stretch>
            <a:fillRect/>
          </a:stretch>
        </p:blipFill>
        <p:spPr>
          <a:xfrm>
            <a:off x="5178700" y="4154169"/>
            <a:ext cx="782100" cy="731181"/>
          </a:xfrm>
          <a:prstGeom prst="rect">
            <a:avLst/>
          </a:prstGeom>
          <a:noFill/>
          <a:ln>
            <a:noFill/>
          </a:ln>
        </p:spPr>
      </p:pic>
      <p:sp>
        <p:nvSpPr>
          <p:cNvPr id="606" name="Shape 606"/>
          <p:cNvSpPr txBox="1"/>
          <p:nvPr/>
        </p:nvSpPr>
        <p:spPr>
          <a:xfrm>
            <a:off x="3613200" y="4358050"/>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607" name="Shape 607"/>
          <p:cNvSpPr/>
          <p:nvPr/>
        </p:nvSpPr>
        <p:spPr>
          <a:xfrm>
            <a:off x="3158400" y="2939025"/>
            <a:ext cx="841200" cy="5727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100"/>
              <a:t>Persistent volume 1</a:t>
            </a:r>
            <a:endParaRPr sz="1100"/>
          </a:p>
        </p:txBody>
      </p:sp>
      <p:sp>
        <p:nvSpPr>
          <p:cNvPr id="608" name="Shape 608"/>
          <p:cNvSpPr/>
          <p:nvPr/>
        </p:nvSpPr>
        <p:spPr>
          <a:xfrm>
            <a:off x="5749200" y="2939025"/>
            <a:ext cx="841200" cy="572700"/>
          </a:xfrm>
          <a:prstGeom prst="can">
            <a:avLst>
              <a:gd name="adj" fmla="val 25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100"/>
              <a:t>Persistent</a:t>
            </a:r>
            <a:endParaRPr sz="1100"/>
          </a:p>
          <a:p>
            <a:pPr marL="0" lvl="0" indent="0">
              <a:spcBef>
                <a:spcPts val="0"/>
              </a:spcBef>
              <a:spcAft>
                <a:spcPts val="0"/>
              </a:spcAft>
              <a:buNone/>
            </a:pPr>
            <a:r>
              <a:rPr lang="en" sz="1100"/>
              <a:t>volume 2</a:t>
            </a:r>
            <a:endParaRPr sz="1100"/>
          </a:p>
        </p:txBody>
      </p:sp>
      <p:sp>
        <p:nvSpPr>
          <p:cNvPr id="609" name="Shape 609"/>
          <p:cNvSpPr/>
          <p:nvPr/>
        </p:nvSpPr>
        <p:spPr>
          <a:xfrm>
            <a:off x="1540900" y="3043125"/>
            <a:ext cx="679800" cy="3753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txBox="1"/>
          <p:nvPr/>
        </p:nvSpPr>
        <p:spPr>
          <a:xfrm>
            <a:off x="1524000" y="2980900"/>
            <a:ext cx="679800" cy="51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ZK</a:t>
            </a:r>
            <a:br>
              <a:rPr lang="en" sz="1200"/>
            </a:br>
            <a:r>
              <a:rPr lang="en" sz="1200"/>
              <a:t>Pod 1</a:t>
            </a:r>
            <a:endParaRPr sz="1200"/>
          </a:p>
        </p:txBody>
      </p:sp>
      <p:sp>
        <p:nvSpPr>
          <p:cNvPr id="611" name="Shape 611"/>
          <p:cNvSpPr/>
          <p:nvPr/>
        </p:nvSpPr>
        <p:spPr>
          <a:xfrm>
            <a:off x="4207900" y="3043125"/>
            <a:ext cx="679800" cy="3753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2" name="Shape 612"/>
          <p:cNvSpPr txBox="1"/>
          <p:nvPr/>
        </p:nvSpPr>
        <p:spPr>
          <a:xfrm>
            <a:off x="4191000" y="2980900"/>
            <a:ext cx="6798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ZK</a:t>
            </a:r>
            <a:br>
              <a:rPr lang="en" sz="1200"/>
            </a:br>
            <a:r>
              <a:rPr lang="en" sz="1200"/>
              <a:t>Pod 2</a:t>
            </a:r>
            <a:endParaRPr sz="1200"/>
          </a:p>
        </p:txBody>
      </p:sp>
      <p:sp>
        <p:nvSpPr>
          <p:cNvPr id="613" name="Shape 613"/>
          <p:cNvSpPr/>
          <p:nvPr/>
        </p:nvSpPr>
        <p:spPr>
          <a:xfrm>
            <a:off x="2379100" y="3043125"/>
            <a:ext cx="679800" cy="3753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Shape 614"/>
          <p:cNvSpPr txBox="1"/>
          <p:nvPr/>
        </p:nvSpPr>
        <p:spPr>
          <a:xfrm>
            <a:off x="2362200" y="2980900"/>
            <a:ext cx="6798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JN</a:t>
            </a:r>
            <a:br>
              <a:rPr lang="en" sz="1200"/>
            </a:br>
            <a:r>
              <a:rPr lang="en" sz="1200"/>
              <a:t>Pod 1</a:t>
            </a:r>
            <a:endParaRPr sz="1200"/>
          </a:p>
        </p:txBody>
      </p:sp>
      <p:sp>
        <p:nvSpPr>
          <p:cNvPr id="615" name="Shape 615"/>
          <p:cNvSpPr/>
          <p:nvPr/>
        </p:nvSpPr>
        <p:spPr>
          <a:xfrm>
            <a:off x="6874900" y="3043125"/>
            <a:ext cx="679800" cy="3753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txBox="1"/>
          <p:nvPr/>
        </p:nvSpPr>
        <p:spPr>
          <a:xfrm>
            <a:off x="6858000" y="2980900"/>
            <a:ext cx="6798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ZK</a:t>
            </a:r>
            <a:br>
              <a:rPr lang="en" sz="1200"/>
            </a:br>
            <a:r>
              <a:rPr lang="en" sz="1200"/>
              <a:t>Pod 3</a:t>
            </a:r>
            <a:endParaRPr sz="1200"/>
          </a:p>
        </p:txBody>
      </p:sp>
      <p:sp>
        <p:nvSpPr>
          <p:cNvPr id="617" name="Shape 617"/>
          <p:cNvSpPr/>
          <p:nvPr/>
        </p:nvSpPr>
        <p:spPr>
          <a:xfrm>
            <a:off x="4969900" y="3043125"/>
            <a:ext cx="679800" cy="3753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8" name="Shape 618"/>
          <p:cNvSpPr txBox="1"/>
          <p:nvPr/>
        </p:nvSpPr>
        <p:spPr>
          <a:xfrm>
            <a:off x="4953000" y="2980900"/>
            <a:ext cx="6798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JN</a:t>
            </a:r>
            <a:br>
              <a:rPr lang="en" sz="1200"/>
            </a:br>
            <a:r>
              <a:rPr lang="en" sz="1200"/>
              <a:t>Pod 2</a:t>
            </a:r>
            <a:endParaRPr sz="1200"/>
          </a:p>
        </p:txBody>
      </p:sp>
      <p:sp>
        <p:nvSpPr>
          <p:cNvPr id="619" name="Shape 619"/>
          <p:cNvSpPr/>
          <p:nvPr/>
        </p:nvSpPr>
        <p:spPr>
          <a:xfrm>
            <a:off x="7636900" y="3043125"/>
            <a:ext cx="679800" cy="3753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0" name="Shape 620"/>
          <p:cNvSpPr txBox="1"/>
          <p:nvPr/>
        </p:nvSpPr>
        <p:spPr>
          <a:xfrm>
            <a:off x="7620000" y="2980900"/>
            <a:ext cx="6798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JN</a:t>
            </a:r>
            <a:br>
              <a:rPr lang="en" sz="1200"/>
            </a:br>
            <a:r>
              <a:rPr lang="en" sz="1200"/>
              <a:t>Pod 3</a:t>
            </a:r>
            <a:endParaRPr sz="1200"/>
          </a:p>
        </p:txBody>
      </p:sp>
      <p:sp>
        <p:nvSpPr>
          <p:cNvPr id="621" name="Shape 621"/>
          <p:cNvSpPr txBox="1"/>
          <p:nvPr/>
        </p:nvSpPr>
        <p:spPr>
          <a:xfrm>
            <a:off x="7113575" y="772325"/>
            <a:ext cx="12792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Zookeeper</a:t>
            </a:r>
            <a:endParaRPr/>
          </a:p>
        </p:txBody>
      </p:sp>
      <p:sp>
        <p:nvSpPr>
          <p:cNvPr id="622" name="Shape 622"/>
          <p:cNvSpPr/>
          <p:nvPr/>
        </p:nvSpPr>
        <p:spPr>
          <a:xfrm>
            <a:off x="8103325" y="938875"/>
            <a:ext cx="782100" cy="789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txBox="1"/>
          <p:nvPr/>
        </p:nvSpPr>
        <p:spPr>
          <a:xfrm>
            <a:off x="6962575" y="924725"/>
            <a:ext cx="1279200" cy="37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Journal node</a:t>
            </a:r>
            <a:endParaRPr/>
          </a:p>
        </p:txBody>
      </p:sp>
      <p:sp>
        <p:nvSpPr>
          <p:cNvPr id="624" name="Shape 624"/>
          <p:cNvSpPr/>
          <p:nvPr/>
        </p:nvSpPr>
        <p:spPr>
          <a:xfrm>
            <a:off x="8103325" y="1091275"/>
            <a:ext cx="782100" cy="78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p:nvPr/>
        </p:nvSpPr>
        <p:spPr>
          <a:xfrm>
            <a:off x="17500" y="3708925"/>
            <a:ext cx="928800" cy="7311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900"/>
              <a:t>Kerberos</a:t>
            </a:r>
            <a:endParaRPr sz="900"/>
          </a:p>
        </p:txBody>
      </p:sp>
      <p:sp>
        <p:nvSpPr>
          <p:cNvPr id="626" name="Shape 626"/>
          <p:cNvSpPr txBox="1"/>
          <p:nvPr/>
        </p:nvSpPr>
        <p:spPr>
          <a:xfrm>
            <a:off x="3084975" y="2310675"/>
            <a:ext cx="1231500" cy="442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latin typeface="Comic Sans MS"/>
                <a:ea typeface="Comic Sans MS"/>
                <a:cs typeface="Comic Sans MS"/>
                <a:sym typeface="Comic Sans MS"/>
              </a:rPr>
              <a:t>StatefulSet</a:t>
            </a:r>
            <a:endParaRPr sz="1200">
              <a:latin typeface="Comic Sans MS"/>
              <a:ea typeface="Comic Sans MS"/>
              <a:cs typeface="Comic Sans MS"/>
              <a:sym typeface="Comic Sans MS"/>
            </a:endParaRPr>
          </a:p>
        </p:txBody>
      </p:sp>
      <p:sp>
        <p:nvSpPr>
          <p:cNvPr id="627" name="Shape 627"/>
          <p:cNvSpPr txBox="1"/>
          <p:nvPr/>
        </p:nvSpPr>
        <p:spPr>
          <a:xfrm>
            <a:off x="3084975" y="3834675"/>
            <a:ext cx="1231500" cy="44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Comic Sans MS"/>
                <a:ea typeface="Comic Sans MS"/>
                <a:cs typeface="Comic Sans MS"/>
                <a:sym typeface="Comic Sans MS"/>
              </a:rPr>
              <a:t>DaemonSet</a:t>
            </a:r>
            <a:endParaRPr sz="1200">
              <a:latin typeface="Comic Sans MS"/>
              <a:ea typeface="Comic Sans MS"/>
              <a:cs typeface="Comic Sans MS"/>
              <a:sym typeface="Comic Sans MS"/>
            </a:endParaRPr>
          </a:p>
        </p:txBody>
      </p:sp>
      <p:sp>
        <p:nvSpPr>
          <p:cNvPr id="628" name="Shape 628"/>
          <p:cNvSpPr txBox="1"/>
          <p:nvPr/>
        </p:nvSpPr>
        <p:spPr>
          <a:xfrm>
            <a:off x="1941975" y="2386875"/>
            <a:ext cx="1231500" cy="44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Comic Sans MS"/>
                <a:ea typeface="Comic Sans MS"/>
                <a:cs typeface="Comic Sans MS"/>
                <a:sym typeface="Comic Sans MS"/>
              </a:rPr>
              <a:t>active</a:t>
            </a:r>
            <a:endParaRPr sz="1200">
              <a:latin typeface="Comic Sans MS"/>
              <a:ea typeface="Comic Sans MS"/>
              <a:cs typeface="Comic Sans MS"/>
              <a:sym typeface="Comic Sans MS"/>
            </a:endParaRPr>
          </a:p>
        </p:txBody>
      </p:sp>
      <p:sp>
        <p:nvSpPr>
          <p:cNvPr id="629" name="Shape 629"/>
          <p:cNvSpPr txBox="1"/>
          <p:nvPr/>
        </p:nvSpPr>
        <p:spPr>
          <a:xfrm>
            <a:off x="4456575" y="2386875"/>
            <a:ext cx="1231500" cy="44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Comic Sans MS"/>
                <a:ea typeface="Comic Sans MS"/>
                <a:cs typeface="Comic Sans MS"/>
                <a:sym typeface="Comic Sans MS"/>
              </a:rPr>
              <a:t>standby</a:t>
            </a:r>
            <a:endParaRPr sz="1200">
              <a:latin typeface="Comic Sans MS"/>
              <a:ea typeface="Comic Sans MS"/>
              <a:cs typeface="Comic Sans MS"/>
              <a:sym typeface="Comic Sans MS"/>
            </a:endParaRPr>
          </a:p>
        </p:txBody>
      </p:sp>
      <p:sp>
        <p:nvSpPr>
          <p:cNvPr id="630" name="Shape 630"/>
          <p:cNvSpPr txBox="1"/>
          <p:nvPr/>
        </p:nvSpPr>
        <p:spPr>
          <a:xfrm>
            <a:off x="5828175" y="2310675"/>
            <a:ext cx="1436100" cy="44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Comic Sans MS"/>
                <a:ea typeface="Comic Sans MS"/>
                <a:cs typeface="Comic Sans MS"/>
                <a:sym typeface="Comic Sans MS"/>
              </a:rPr>
              <a:t>anti pod affinity</a:t>
            </a:r>
            <a:endParaRPr sz="1200">
              <a:latin typeface="Comic Sans MS"/>
              <a:ea typeface="Comic Sans MS"/>
              <a:cs typeface="Comic Sans MS"/>
              <a:sym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fade">
                                      <p:cBhvr>
                                        <p:cTn id="7" dur="1200"/>
                                        <p:tgtEl>
                                          <p:spTgt spid="575"/>
                                        </p:tgtEl>
                                      </p:cBhvr>
                                    </p:animEffect>
                                  </p:childTnLst>
                                </p:cTn>
                              </p:par>
                              <p:par>
                                <p:cTn id="8" presetID="10" presetClass="entr" presetSubtype="0" fill="hold" nodeType="withEffect">
                                  <p:stCondLst>
                                    <p:cond delay="0"/>
                                  </p:stCondLst>
                                  <p:childTnLst>
                                    <p:set>
                                      <p:cBhvr>
                                        <p:cTn id="9" dur="1" fill="hold">
                                          <p:stCondLst>
                                            <p:cond delay="0"/>
                                          </p:stCondLst>
                                        </p:cTn>
                                        <p:tgtEl>
                                          <p:spTgt spid="576"/>
                                        </p:tgtEl>
                                        <p:attrNameLst>
                                          <p:attrName>style.visibility</p:attrName>
                                        </p:attrNameLst>
                                      </p:cBhvr>
                                      <p:to>
                                        <p:strVal val="visible"/>
                                      </p:to>
                                    </p:set>
                                    <p:animEffect transition="in" filter="fade">
                                      <p:cBhvr>
                                        <p:cTn id="10" dur="1000"/>
                                        <p:tgtEl>
                                          <p:spTgt spid="576"/>
                                        </p:tgtEl>
                                      </p:cBhvr>
                                    </p:animEffect>
                                  </p:childTnLst>
                                </p:cTn>
                              </p:par>
                              <p:par>
                                <p:cTn id="11" presetID="10" presetClass="entr" presetSubtype="0" fill="hold" nodeType="withEffect">
                                  <p:stCondLst>
                                    <p:cond delay="0"/>
                                  </p:stCondLst>
                                  <p:childTnLst>
                                    <p:set>
                                      <p:cBhvr>
                                        <p:cTn id="12" dur="1" fill="hold">
                                          <p:stCondLst>
                                            <p:cond delay="0"/>
                                          </p:stCondLst>
                                        </p:cTn>
                                        <p:tgtEl>
                                          <p:spTgt spid="577"/>
                                        </p:tgtEl>
                                        <p:attrNameLst>
                                          <p:attrName>style.visibility</p:attrName>
                                        </p:attrNameLst>
                                      </p:cBhvr>
                                      <p:to>
                                        <p:strVal val="visible"/>
                                      </p:to>
                                    </p:set>
                                    <p:animEffect transition="in" filter="fade">
                                      <p:cBhvr>
                                        <p:cTn id="13" dur="1000"/>
                                        <p:tgtEl>
                                          <p:spTgt spid="577"/>
                                        </p:tgtEl>
                                      </p:cBhvr>
                                    </p:animEffect>
                                  </p:childTnLst>
                                </p:cTn>
                              </p:par>
                              <p:par>
                                <p:cTn id="14" presetID="10" presetClass="entr" presetSubtype="0" fill="hold" nodeType="withEffect">
                                  <p:stCondLst>
                                    <p:cond delay="0"/>
                                  </p:stCondLst>
                                  <p:childTnLst>
                                    <p:set>
                                      <p:cBhvr>
                                        <p:cTn id="15" dur="1" fill="hold">
                                          <p:stCondLst>
                                            <p:cond delay="0"/>
                                          </p:stCondLst>
                                        </p:cTn>
                                        <p:tgtEl>
                                          <p:spTgt spid="607"/>
                                        </p:tgtEl>
                                        <p:attrNameLst>
                                          <p:attrName>style.visibility</p:attrName>
                                        </p:attrNameLst>
                                      </p:cBhvr>
                                      <p:to>
                                        <p:strVal val="visible"/>
                                      </p:to>
                                    </p:set>
                                    <p:animEffect transition="in" filter="fade">
                                      <p:cBhvr>
                                        <p:cTn id="16" dur="1000"/>
                                        <p:tgtEl>
                                          <p:spTgt spid="60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01"/>
                                        </p:tgtEl>
                                        <p:attrNameLst>
                                          <p:attrName>style.visibility</p:attrName>
                                        </p:attrNameLst>
                                      </p:cBhvr>
                                      <p:to>
                                        <p:strVal val="visible"/>
                                      </p:to>
                                    </p:set>
                                    <p:animEffect transition="in" filter="fade">
                                      <p:cBhvr>
                                        <p:cTn id="21" dur="1000"/>
                                        <p:tgtEl>
                                          <p:spTgt spid="601"/>
                                        </p:tgtEl>
                                      </p:cBhvr>
                                    </p:animEffect>
                                  </p:childTnLst>
                                </p:cTn>
                              </p:par>
                              <p:par>
                                <p:cTn id="22" presetID="10" presetClass="entr" presetSubtype="0" fill="hold" nodeType="withEffect">
                                  <p:stCondLst>
                                    <p:cond delay="0"/>
                                  </p:stCondLst>
                                  <p:childTnLst>
                                    <p:set>
                                      <p:cBhvr>
                                        <p:cTn id="23" dur="1" fill="hold">
                                          <p:stCondLst>
                                            <p:cond delay="0"/>
                                          </p:stCondLst>
                                        </p:cTn>
                                        <p:tgtEl>
                                          <p:spTgt spid="602"/>
                                        </p:tgtEl>
                                        <p:attrNameLst>
                                          <p:attrName>style.visibility</p:attrName>
                                        </p:attrNameLst>
                                      </p:cBhvr>
                                      <p:to>
                                        <p:strVal val="visible"/>
                                      </p:to>
                                    </p:set>
                                    <p:animEffect transition="in" filter="fade">
                                      <p:cBhvr>
                                        <p:cTn id="24" dur="1000"/>
                                        <p:tgtEl>
                                          <p:spTgt spid="602"/>
                                        </p:tgtEl>
                                      </p:cBhvr>
                                    </p:animEffect>
                                  </p:childTnLst>
                                </p:cTn>
                              </p:par>
                              <p:par>
                                <p:cTn id="25" presetID="10" presetClass="entr" presetSubtype="0" fill="hold" nodeType="withEffect">
                                  <p:stCondLst>
                                    <p:cond delay="0"/>
                                  </p:stCondLst>
                                  <p:childTnLst>
                                    <p:set>
                                      <p:cBhvr>
                                        <p:cTn id="26" dur="1" fill="hold">
                                          <p:stCondLst>
                                            <p:cond delay="0"/>
                                          </p:stCondLst>
                                        </p:cTn>
                                        <p:tgtEl>
                                          <p:spTgt spid="603"/>
                                        </p:tgtEl>
                                        <p:attrNameLst>
                                          <p:attrName>style.visibility</p:attrName>
                                        </p:attrNameLst>
                                      </p:cBhvr>
                                      <p:to>
                                        <p:strVal val="visible"/>
                                      </p:to>
                                    </p:set>
                                    <p:animEffect transition="in" filter="fade">
                                      <p:cBhvr>
                                        <p:cTn id="27" dur="1000"/>
                                        <p:tgtEl>
                                          <p:spTgt spid="603"/>
                                        </p:tgtEl>
                                      </p:cBhvr>
                                    </p:animEffect>
                                  </p:childTnLst>
                                </p:cTn>
                              </p:par>
                              <p:par>
                                <p:cTn id="28" presetID="10" presetClass="entr" presetSubtype="0" fill="hold" nodeType="withEffect">
                                  <p:stCondLst>
                                    <p:cond delay="0"/>
                                  </p:stCondLst>
                                  <p:childTnLst>
                                    <p:set>
                                      <p:cBhvr>
                                        <p:cTn id="29" dur="1" fill="hold">
                                          <p:stCondLst>
                                            <p:cond delay="0"/>
                                          </p:stCondLst>
                                        </p:cTn>
                                        <p:tgtEl>
                                          <p:spTgt spid="608"/>
                                        </p:tgtEl>
                                        <p:attrNameLst>
                                          <p:attrName>style.visibility</p:attrName>
                                        </p:attrNameLst>
                                      </p:cBhvr>
                                      <p:to>
                                        <p:strVal val="visible"/>
                                      </p:to>
                                    </p:set>
                                    <p:animEffect transition="in" filter="fade">
                                      <p:cBhvr>
                                        <p:cTn id="30" dur="1000"/>
                                        <p:tgtEl>
                                          <p:spTgt spid="60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6"/>
                                        </p:tgtEl>
                                        <p:attrNameLst>
                                          <p:attrName>style.visibility</p:attrName>
                                        </p:attrNameLst>
                                      </p:cBhvr>
                                      <p:to>
                                        <p:strVal val="visible"/>
                                      </p:to>
                                    </p:set>
                                    <p:animEffect transition="in" filter="fade">
                                      <p:cBhvr>
                                        <p:cTn id="35" dur="1000"/>
                                        <p:tgtEl>
                                          <p:spTgt spid="6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30"/>
                                        </p:tgtEl>
                                        <p:attrNameLst>
                                          <p:attrName>style.visibility</p:attrName>
                                        </p:attrNameLst>
                                      </p:cBhvr>
                                      <p:to>
                                        <p:strVal val="visible"/>
                                      </p:to>
                                    </p:set>
                                    <p:animEffect transition="in" filter="fade">
                                      <p:cBhvr>
                                        <p:cTn id="40" dur="1000"/>
                                        <p:tgtEl>
                                          <p:spTgt spid="6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28"/>
                                        </p:tgtEl>
                                        <p:attrNameLst>
                                          <p:attrName>style.visibility</p:attrName>
                                        </p:attrNameLst>
                                      </p:cBhvr>
                                      <p:to>
                                        <p:strVal val="visible"/>
                                      </p:to>
                                    </p:set>
                                    <p:animEffect transition="in" filter="fade">
                                      <p:cBhvr>
                                        <p:cTn id="45" dur="1000"/>
                                        <p:tgtEl>
                                          <p:spTgt spid="628"/>
                                        </p:tgtEl>
                                      </p:cBhvr>
                                    </p:animEffect>
                                  </p:childTnLst>
                                </p:cTn>
                              </p:par>
                              <p:par>
                                <p:cTn id="46" presetID="10" presetClass="entr" presetSubtype="0" fill="hold" nodeType="withEffect">
                                  <p:stCondLst>
                                    <p:cond delay="0"/>
                                  </p:stCondLst>
                                  <p:childTnLst>
                                    <p:set>
                                      <p:cBhvr>
                                        <p:cTn id="47" dur="1" fill="hold">
                                          <p:stCondLst>
                                            <p:cond delay="0"/>
                                          </p:stCondLst>
                                        </p:cTn>
                                        <p:tgtEl>
                                          <p:spTgt spid="629"/>
                                        </p:tgtEl>
                                        <p:attrNameLst>
                                          <p:attrName>style.visibility</p:attrName>
                                        </p:attrNameLst>
                                      </p:cBhvr>
                                      <p:to>
                                        <p:strVal val="visible"/>
                                      </p:to>
                                    </p:set>
                                    <p:animEffect transition="in" filter="fade">
                                      <p:cBhvr>
                                        <p:cTn id="48" dur="1000"/>
                                        <p:tgtEl>
                                          <p:spTgt spid="6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10"/>
                                        </p:tgtEl>
                                        <p:attrNameLst>
                                          <p:attrName>style.visibility</p:attrName>
                                        </p:attrNameLst>
                                      </p:cBhvr>
                                      <p:to>
                                        <p:strVal val="visible"/>
                                      </p:to>
                                    </p:set>
                                    <p:animEffect transition="in" filter="fade">
                                      <p:cBhvr>
                                        <p:cTn id="53" dur="300"/>
                                        <p:tgtEl>
                                          <p:spTgt spid="610"/>
                                        </p:tgtEl>
                                      </p:cBhvr>
                                    </p:animEffect>
                                  </p:childTnLst>
                                </p:cTn>
                              </p:par>
                              <p:par>
                                <p:cTn id="54" presetID="10" presetClass="entr" presetSubtype="0" fill="hold" nodeType="withEffect">
                                  <p:stCondLst>
                                    <p:cond delay="0"/>
                                  </p:stCondLst>
                                  <p:childTnLst>
                                    <p:set>
                                      <p:cBhvr>
                                        <p:cTn id="55" dur="1" fill="hold">
                                          <p:stCondLst>
                                            <p:cond delay="0"/>
                                          </p:stCondLst>
                                        </p:cTn>
                                        <p:tgtEl>
                                          <p:spTgt spid="609"/>
                                        </p:tgtEl>
                                        <p:attrNameLst>
                                          <p:attrName>style.visibility</p:attrName>
                                        </p:attrNameLst>
                                      </p:cBhvr>
                                      <p:to>
                                        <p:strVal val="visible"/>
                                      </p:to>
                                    </p:set>
                                    <p:animEffect transition="in" filter="fade">
                                      <p:cBhvr>
                                        <p:cTn id="56" dur="1000"/>
                                        <p:tgtEl>
                                          <p:spTgt spid="609"/>
                                        </p:tgtEl>
                                      </p:cBhvr>
                                    </p:animEffect>
                                  </p:childTnLst>
                                </p:cTn>
                              </p:par>
                              <p:par>
                                <p:cTn id="57" presetID="10" presetClass="entr" presetSubtype="0" fill="hold" nodeType="withEffect">
                                  <p:stCondLst>
                                    <p:cond delay="0"/>
                                  </p:stCondLst>
                                  <p:childTnLst>
                                    <p:set>
                                      <p:cBhvr>
                                        <p:cTn id="58" dur="1" fill="hold">
                                          <p:stCondLst>
                                            <p:cond delay="0"/>
                                          </p:stCondLst>
                                        </p:cTn>
                                        <p:tgtEl>
                                          <p:spTgt spid="612"/>
                                        </p:tgtEl>
                                        <p:attrNameLst>
                                          <p:attrName>style.visibility</p:attrName>
                                        </p:attrNameLst>
                                      </p:cBhvr>
                                      <p:to>
                                        <p:strVal val="visible"/>
                                      </p:to>
                                    </p:set>
                                    <p:animEffect transition="in" filter="fade">
                                      <p:cBhvr>
                                        <p:cTn id="59" dur="1000"/>
                                        <p:tgtEl>
                                          <p:spTgt spid="612"/>
                                        </p:tgtEl>
                                      </p:cBhvr>
                                    </p:animEffect>
                                  </p:childTnLst>
                                </p:cTn>
                              </p:par>
                              <p:par>
                                <p:cTn id="60" presetID="10" presetClass="entr" presetSubtype="0" fill="hold" nodeType="withEffect">
                                  <p:stCondLst>
                                    <p:cond delay="0"/>
                                  </p:stCondLst>
                                  <p:childTnLst>
                                    <p:set>
                                      <p:cBhvr>
                                        <p:cTn id="61" dur="1" fill="hold">
                                          <p:stCondLst>
                                            <p:cond delay="0"/>
                                          </p:stCondLst>
                                        </p:cTn>
                                        <p:tgtEl>
                                          <p:spTgt spid="611"/>
                                        </p:tgtEl>
                                        <p:attrNameLst>
                                          <p:attrName>style.visibility</p:attrName>
                                        </p:attrNameLst>
                                      </p:cBhvr>
                                      <p:to>
                                        <p:strVal val="visible"/>
                                      </p:to>
                                    </p:set>
                                    <p:animEffect transition="in" filter="fade">
                                      <p:cBhvr>
                                        <p:cTn id="62" dur="1000"/>
                                        <p:tgtEl>
                                          <p:spTgt spid="611"/>
                                        </p:tgtEl>
                                      </p:cBhvr>
                                    </p:animEffect>
                                  </p:childTnLst>
                                </p:cTn>
                              </p:par>
                              <p:par>
                                <p:cTn id="63" presetID="10" presetClass="entr" presetSubtype="0" fill="hold" nodeType="withEffect">
                                  <p:stCondLst>
                                    <p:cond delay="0"/>
                                  </p:stCondLst>
                                  <p:childTnLst>
                                    <p:set>
                                      <p:cBhvr>
                                        <p:cTn id="64" dur="1" fill="hold">
                                          <p:stCondLst>
                                            <p:cond delay="0"/>
                                          </p:stCondLst>
                                        </p:cTn>
                                        <p:tgtEl>
                                          <p:spTgt spid="616"/>
                                        </p:tgtEl>
                                        <p:attrNameLst>
                                          <p:attrName>style.visibility</p:attrName>
                                        </p:attrNameLst>
                                      </p:cBhvr>
                                      <p:to>
                                        <p:strVal val="visible"/>
                                      </p:to>
                                    </p:set>
                                    <p:animEffect transition="in" filter="fade">
                                      <p:cBhvr>
                                        <p:cTn id="65" dur="1000"/>
                                        <p:tgtEl>
                                          <p:spTgt spid="616"/>
                                        </p:tgtEl>
                                      </p:cBhvr>
                                    </p:animEffect>
                                  </p:childTnLst>
                                </p:cTn>
                              </p:par>
                              <p:par>
                                <p:cTn id="66" presetID="10" presetClass="entr" presetSubtype="0" fill="hold" nodeType="withEffect">
                                  <p:stCondLst>
                                    <p:cond delay="0"/>
                                  </p:stCondLst>
                                  <p:childTnLst>
                                    <p:set>
                                      <p:cBhvr>
                                        <p:cTn id="67" dur="1" fill="hold">
                                          <p:stCondLst>
                                            <p:cond delay="0"/>
                                          </p:stCondLst>
                                        </p:cTn>
                                        <p:tgtEl>
                                          <p:spTgt spid="615"/>
                                        </p:tgtEl>
                                        <p:attrNameLst>
                                          <p:attrName>style.visibility</p:attrName>
                                        </p:attrNameLst>
                                      </p:cBhvr>
                                      <p:to>
                                        <p:strVal val="visible"/>
                                      </p:to>
                                    </p:set>
                                    <p:animEffect transition="in" filter="fade">
                                      <p:cBhvr>
                                        <p:cTn id="68" dur="1000"/>
                                        <p:tgtEl>
                                          <p:spTgt spid="6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14"/>
                                        </p:tgtEl>
                                        <p:attrNameLst>
                                          <p:attrName>style.visibility</p:attrName>
                                        </p:attrNameLst>
                                      </p:cBhvr>
                                      <p:to>
                                        <p:strVal val="visible"/>
                                      </p:to>
                                    </p:set>
                                    <p:animEffect transition="in" filter="fade">
                                      <p:cBhvr>
                                        <p:cTn id="73" dur="1000"/>
                                        <p:tgtEl>
                                          <p:spTgt spid="614"/>
                                        </p:tgtEl>
                                      </p:cBhvr>
                                    </p:animEffect>
                                  </p:childTnLst>
                                </p:cTn>
                              </p:par>
                              <p:par>
                                <p:cTn id="74" presetID="10" presetClass="entr" presetSubtype="0" fill="hold" nodeType="withEffect">
                                  <p:stCondLst>
                                    <p:cond delay="0"/>
                                  </p:stCondLst>
                                  <p:childTnLst>
                                    <p:set>
                                      <p:cBhvr>
                                        <p:cTn id="75" dur="1" fill="hold">
                                          <p:stCondLst>
                                            <p:cond delay="0"/>
                                          </p:stCondLst>
                                        </p:cTn>
                                        <p:tgtEl>
                                          <p:spTgt spid="613"/>
                                        </p:tgtEl>
                                        <p:attrNameLst>
                                          <p:attrName>style.visibility</p:attrName>
                                        </p:attrNameLst>
                                      </p:cBhvr>
                                      <p:to>
                                        <p:strVal val="visible"/>
                                      </p:to>
                                    </p:set>
                                    <p:animEffect transition="in" filter="fade">
                                      <p:cBhvr>
                                        <p:cTn id="76" dur="1000"/>
                                        <p:tgtEl>
                                          <p:spTgt spid="613"/>
                                        </p:tgtEl>
                                      </p:cBhvr>
                                    </p:animEffect>
                                  </p:childTnLst>
                                </p:cTn>
                              </p:par>
                              <p:par>
                                <p:cTn id="77" presetID="10" presetClass="entr" presetSubtype="0" fill="hold" nodeType="withEffect">
                                  <p:stCondLst>
                                    <p:cond delay="0"/>
                                  </p:stCondLst>
                                  <p:childTnLst>
                                    <p:set>
                                      <p:cBhvr>
                                        <p:cTn id="78" dur="1" fill="hold">
                                          <p:stCondLst>
                                            <p:cond delay="0"/>
                                          </p:stCondLst>
                                        </p:cTn>
                                        <p:tgtEl>
                                          <p:spTgt spid="618"/>
                                        </p:tgtEl>
                                        <p:attrNameLst>
                                          <p:attrName>style.visibility</p:attrName>
                                        </p:attrNameLst>
                                      </p:cBhvr>
                                      <p:to>
                                        <p:strVal val="visible"/>
                                      </p:to>
                                    </p:set>
                                    <p:animEffect transition="in" filter="fade">
                                      <p:cBhvr>
                                        <p:cTn id="79" dur="1000"/>
                                        <p:tgtEl>
                                          <p:spTgt spid="618"/>
                                        </p:tgtEl>
                                      </p:cBhvr>
                                    </p:animEffect>
                                  </p:childTnLst>
                                </p:cTn>
                              </p:par>
                              <p:par>
                                <p:cTn id="80" presetID="10" presetClass="entr" presetSubtype="0" fill="hold" nodeType="withEffect">
                                  <p:stCondLst>
                                    <p:cond delay="0"/>
                                  </p:stCondLst>
                                  <p:childTnLst>
                                    <p:set>
                                      <p:cBhvr>
                                        <p:cTn id="81" dur="1" fill="hold">
                                          <p:stCondLst>
                                            <p:cond delay="0"/>
                                          </p:stCondLst>
                                        </p:cTn>
                                        <p:tgtEl>
                                          <p:spTgt spid="617"/>
                                        </p:tgtEl>
                                        <p:attrNameLst>
                                          <p:attrName>style.visibility</p:attrName>
                                        </p:attrNameLst>
                                      </p:cBhvr>
                                      <p:to>
                                        <p:strVal val="visible"/>
                                      </p:to>
                                    </p:set>
                                    <p:animEffect transition="in" filter="fade">
                                      <p:cBhvr>
                                        <p:cTn id="82" dur="1000"/>
                                        <p:tgtEl>
                                          <p:spTgt spid="617"/>
                                        </p:tgtEl>
                                      </p:cBhvr>
                                    </p:animEffect>
                                  </p:childTnLst>
                                </p:cTn>
                              </p:par>
                              <p:par>
                                <p:cTn id="83" presetID="10" presetClass="entr" presetSubtype="0" fill="hold" nodeType="withEffect">
                                  <p:stCondLst>
                                    <p:cond delay="0"/>
                                  </p:stCondLst>
                                  <p:childTnLst>
                                    <p:set>
                                      <p:cBhvr>
                                        <p:cTn id="84" dur="1" fill="hold">
                                          <p:stCondLst>
                                            <p:cond delay="0"/>
                                          </p:stCondLst>
                                        </p:cTn>
                                        <p:tgtEl>
                                          <p:spTgt spid="620"/>
                                        </p:tgtEl>
                                        <p:attrNameLst>
                                          <p:attrName>style.visibility</p:attrName>
                                        </p:attrNameLst>
                                      </p:cBhvr>
                                      <p:to>
                                        <p:strVal val="visible"/>
                                      </p:to>
                                    </p:set>
                                    <p:animEffect transition="in" filter="fade">
                                      <p:cBhvr>
                                        <p:cTn id="85" dur="1000"/>
                                        <p:tgtEl>
                                          <p:spTgt spid="620"/>
                                        </p:tgtEl>
                                      </p:cBhvr>
                                    </p:animEffect>
                                  </p:childTnLst>
                                </p:cTn>
                              </p:par>
                              <p:par>
                                <p:cTn id="86" presetID="10" presetClass="entr" presetSubtype="0" fill="hold" nodeType="withEffect">
                                  <p:stCondLst>
                                    <p:cond delay="0"/>
                                  </p:stCondLst>
                                  <p:childTnLst>
                                    <p:set>
                                      <p:cBhvr>
                                        <p:cTn id="87" dur="1" fill="hold">
                                          <p:stCondLst>
                                            <p:cond delay="0"/>
                                          </p:stCondLst>
                                        </p:cTn>
                                        <p:tgtEl>
                                          <p:spTgt spid="619"/>
                                        </p:tgtEl>
                                        <p:attrNameLst>
                                          <p:attrName>style.visibility</p:attrName>
                                        </p:attrNameLst>
                                      </p:cBhvr>
                                      <p:to>
                                        <p:strVal val="visible"/>
                                      </p:to>
                                    </p:set>
                                    <p:animEffect transition="in" filter="fade">
                                      <p:cBhvr>
                                        <p:cTn id="88" dur="1000"/>
                                        <p:tgtEl>
                                          <p:spTgt spid="61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578"/>
                                        </p:tgtEl>
                                        <p:attrNameLst>
                                          <p:attrName>style.visibility</p:attrName>
                                        </p:attrNameLst>
                                      </p:cBhvr>
                                      <p:to>
                                        <p:strVal val="visible"/>
                                      </p:to>
                                    </p:set>
                                    <p:animEffect transition="in" filter="fade">
                                      <p:cBhvr>
                                        <p:cTn id="93" dur="1000"/>
                                        <p:tgtEl>
                                          <p:spTgt spid="578"/>
                                        </p:tgtEl>
                                      </p:cBhvr>
                                    </p:animEffect>
                                  </p:childTnLst>
                                </p:cTn>
                              </p:par>
                              <p:par>
                                <p:cTn id="94" presetID="10" presetClass="entr" presetSubtype="0" fill="hold" nodeType="withEffect">
                                  <p:stCondLst>
                                    <p:cond delay="0"/>
                                  </p:stCondLst>
                                  <p:childTnLst>
                                    <p:set>
                                      <p:cBhvr>
                                        <p:cTn id="95" dur="1" fill="hold">
                                          <p:stCondLst>
                                            <p:cond delay="0"/>
                                          </p:stCondLst>
                                        </p:cTn>
                                        <p:tgtEl>
                                          <p:spTgt spid="579"/>
                                        </p:tgtEl>
                                        <p:attrNameLst>
                                          <p:attrName>style.visibility</p:attrName>
                                        </p:attrNameLst>
                                      </p:cBhvr>
                                      <p:to>
                                        <p:strVal val="visible"/>
                                      </p:to>
                                    </p:set>
                                    <p:animEffect transition="in" filter="fade">
                                      <p:cBhvr>
                                        <p:cTn id="96" dur="1000"/>
                                        <p:tgtEl>
                                          <p:spTgt spid="579"/>
                                        </p:tgtEl>
                                      </p:cBhvr>
                                    </p:animEffect>
                                  </p:childTnLst>
                                </p:cTn>
                              </p:par>
                              <p:par>
                                <p:cTn id="97" presetID="10" presetClass="entr" presetSubtype="0" fill="hold" nodeType="withEffect">
                                  <p:stCondLst>
                                    <p:cond delay="0"/>
                                  </p:stCondLst>
                                  <p:childTnLst>
                                    <p:set>
                                      <p:cBhvr>
                                        <p:cTn id="98" dur="1" fill="hold">
                                          <p:stCondLst>
                                            <p:cond delay="0"/>
                                          </p:stCondLst>
                                        </p:cTn>
                                        <p:tgtEl>
                                          <p:spTgt spid="581"/>
                                        </p:tgtEl>
                                        <p:attrNameLst>
                                          <p:attrName>style.visibility</p:attrName>
                                        </p:attrNameLst>
                                      </p:cBhvr>
                                      <p:to>
                                        <p:strVal val="visible"/>
                                      </p:to>
                                    </p:set>
                                    <p:animEffect transition="in" filter="fade">
                                      <p:cBhvr>
                                        <p:cTn id="99" dur="1000"/>
                                        <p:tgtEl>
                                          <p:spTgt spid="581"/>
                                        </p:tgtEl>
                                      </p:cBhvr>
                                    </p:animEffect>
                                  </p:childTnLst>
                                </p:cTn>
                              </p:par>
                              <p:par>
                                <p:cTn id="100" presetID="10" presetClass="entr" presetSubtype="0" fill="hold" nodeType="withEffect">
                                  <p:stCondLst>
                                    <p:cond delay="0"/>
                                  </p:stCondLst>
                                  <p:childTnLst>
                                    <p:set>
                                      <p:cBhvr>
                                        <p:cTn id="101" dur="1" fill="hold">
                                          <p:stCondLst>
                                            <p:cond delay="0"/>
                                          </p:stCondLst>
                                        </p:cTn>
                                        <p:tgtEl>
                                          <p:spTgt spid="582"/>
                                        </p:tgtEl>
                                        <p:attrNameLst>
                                          <p:attrName>style.visibility</p:attrName>
                                        </p:attrNameLst>
                                      </p:cBhvr>
                                      <p:to>
                                        <p:strVal val="visible"/>
                                      </p:to>
                                    </p:set>
                                    <p:animEffect transition="in" filter="fade">
                                      <p:cBhvr>
                                        <p:cTn id="102" dur="1000"/>
                                        <p:tgtEl>
                                          <p:spTgt spid="582"/>
                                        </p:tgtEl>
                                      </p:cBhvr>
                                    </p:animEffect>
                                  </p:childTnLst>
                                </p:cTn>
                              </p:par>
                              <p:par>
                                <p:cTn id="103" presetID="10" presetClass="entr" presetSubtype="0" fill="hold" nodeType="withEffect">
                                  <p:stCondLst>
                                    <p:cond delay="0"/>
                                  </p:stCondLst>
                                  <p:childTnLst>
                                    <p:set>
                                      <p:cBhvr>
                                        <p:cTn id="104" dur="1" fill="hold">
                                          <p:stCondLst>
                                            <p:cond delay="0"/>
                                          </p:stCondLst>
                                        </p:cTn>
                                        <p:tgtEl>
                                          <p:spTgt spid="583"/>
                                        </p:tgtEl>
                                        <p:attrNameLst>
                                          <p:attrName>style.visibility</p:attrName>
                                        </p:attrNameLst>
                                      </p:cBhvr>
                                      <p:to>
                                        <p:strVal val="visible"/>
                                      </p:to>
                                    </p:set>
                                    <p:animEffect transition="in" filter="fade">
                                      <p:cBhvr>
                                        <p:cTn id="105" dur="1000"/>
                                        <p:tgtEl>
                                          <p:spTgt spid="583"/>
                                        </p:tgtEl>
                                      </p:cBhvr>
                                    </p:animEffect>
                                  </p:childTnLst>
                                </p:cTn>
                              </p:par>
                              <p:par>
                                <p:cTn id="106" presetID="10" presetClass="entr" presetSubtype="0" fill="hold" nodeType="withEffect">
                                  <p:stCondLst>
                                    <p:cond delay="0"/>
                                  </p:stCondLst>
                                  <p:childTnLst>
                                    <p:set>
                                      <p:cBhvr>
                                        <p:cTn id="107" dur="1" fill="hold">
                                          <p:stCondLst>
                                            <p:cond delay="0"/>
                                          </p:stCondLst>
                                        </p:cTn>
                                        <p:tgtEl>
                                          <p:spTgt spid="580"/>
                                        </p:tgtEl>
                                        <p:attrNameLst>
                                          <p:attrName>style.visibility</p:attrName>
                                        </p:attrNameLst>
                                      </p:cBhvr>
                                      <p:to>
                                        <p:strVal val="visible"/>
                                      </p:to>
                                    </p:set>
                                    <p:animEffect transition="in" filter="fade">
                                      <p:cBhvr>
                                        <p:cTn id="108" dur="1000"/>
                                        <p:tgtEl>
                                          <p:spTgt spid="580"/>
                                        </p:tgtEl>
                                      </p:cBhvr>
                                    </p:animEffect>
                                  </p:childTnLst>
                                </p:cTn>
                              </p:par>
                              <p:par>
                                <p:cTn id="109" presetID="10" presetClass="entr" presetSubtype="0" fill="hold" nodeType="withEffect">
                                  <p:stCondLst>
                                    <p:cond delay="0"/>
                                  </p:stCondLst>
                                  <p:childTnLst>
                                    <p:set>
                                      <p:cBhvr>
                                        <p:cTn id="110" dur="1" fill="hold">
                                          <p:stCondLst>
                                            <p:cond delay="0"/>
                                          </p:stCondLst>
                                        </p:cTn>
                                        <p:tgtEl>
                                          <p:spTgt spid="599"/>
                                        </p:tgtEl>
                                        <p:attrNameLst>
                                          <p:attrName>style.visibility</p:attrName>
                                        </p:attrNameLst>
                                      </p:cBhvr>
                                      <p:to>
                                        <p:strVal val="visible"/>
                                      </p:to>
                                    </p:set>
                                    <p:animEffect transition="in" filter="fade">
                                      <p:cBhvr>
                                        <p:cTn id="111" dur="1000"/>
                                        <p:tgtEl>
                                          <p:spTgt spid="599"/>
                                        </p:tgtEl>
                                      </p:cBhvr>
                                    </p:animEffect>
                                  </p:childTnLst>
                                </p:cTn>
                              </p:par>
                              <p:par>
                                <p:cTn id="112" presetID="10" presetClass="entr" presetSubtype="0" fill="hold" nodeType="withEffect">
                                  <p:stCondLst>
                                    <p:cond delay="0"/>
                                  </p:stCondLst>
                                  <p:childTnLst>
                                    <p:set>
                                      <p:cBhvr>
                                        <p:cTn id="113" dur="1" fill="hold">
                                          <p:stCondLst>
                                            <p:cond delay="0"/>
                                          </p:stCondLst>
                                        </p:cTn>
                                        <p:tgtEl>
                                          <p:spTgt spid="597"/>
                                        </p:tgtEl>
                                        <p:attrNameLst>
                                          <p:attrName>style.visibility</p:attrName>
                                        </p:attrNameLst>
                                      </p:cBhvr>
                                      <p:to>
                                        <p:strVal val="visible"/>
                                      </p:to>
                                    </p:set>
                                    <p:animEffect transition="in" filter="fade">
                                      <p:cBhvr>
                                        <p:cTn id="114" dur="1000"/>
                                        <p:tgtEl>
                                          <p:spTgt spid="597"/>
                                        </p:tgtEl>
                                      </p:cBhvr>
                                    </p:animEffect>
                                  </p:childTnLst>
                                </p:cTn>
                              </p:par>
                              <p:par>
                                <p:cTn id="115" presetID="10" presetClass="entr" presetSubtype="0" fill="hold" nodeType="withEffect">
                                  <p:stCondLst>
                                    <p:cond delay="0"/>
                                  </p:stCondLst>
                                  <p:childTnLst>
                                    <p:set>
                                      <p:cBhvr>
                                        <p:cTn id="116" dur="1" fill="hold">
                                          <p:stCondLst>
                                            <p:cond delay="0"/>
                                          </p:stCondLst>
                                        </p:cTn>
                                        <p:tgtEl>
                                          <p:spTgt spid="598"/>
                                        </p:tgtEl>
                                        <p:attrNameLst>
                                          <p:attrName>style.visibility</p:attrName>
                                        </p:attrNameLst>
                                      </p:cBhvr>
                                      <p:to>
                                        <p:strVal val="visible"/>
                                      </p:to>
                                    </p:set>
                                    <p:animEffect transition="in" filter="fade">
                                      <p:cBhvr>
                                        <p:cTn id="117" dur="2300"/>
                                        <p:tgtEl>
                                          <p:spTgt spid="59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627"/>
                                        </p:tgtEl>
                                        <p:attrNameLst>
                                          <p:attrName>style.visibility</p:attrName>
                                        </p:attrNameLst>
                                      </p:cBhvr>
                                      <p:to>
                                        <p:strVal val="visible"/>
                                      </p:to>
                                    </p:set>
                                    <p:animEffect transition="in" filter="fade">
                                      <p:cBhvr>
                                        <p:cTn id="122" dur="1000"/>
                                        <p:tgtEl>
                                          <p:spTgt spid="62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88"/>
                                        </p:tgtEl>
                                        <p:attrNameLst>
                                          <p:attrName>style.visibility</p:attrName>
                                        </p:attrNameLst>
                                      </p:cBhvr>
                                      <p:to>
                                        <p:strVal val="visible"/>
                                      </p:to>
                                    </p:set>
                                    <p:animEffect transition="in" filter="fade">
                                      <p:cBhvr>
                                        <p:cTn id="127" dur="1000"/>
                                        <p:tgtEl>
                                          <p:spTgt spid="588"/>
                                        </p:tgtEl>
                                      </p:cBhvr>
                                    </p:animEffect>
                                  </p:childTnLst>
                                </p:cTn>
                              </p:par>
                              <p:par>
                                <p:cTn id="128" presetID="10" presetClass="entr" presetSubtype="0" fill="hold" nodeType="withEffect">
                                  <p:stCondLst>
                                    <p:cond delay="0"/>
                                  </p:stCondLst>
                                  <p:childTnLst>
                                    <p:set>
                                      <p:cBhvr>
                                        <p:cTn id="129" dur="1" fill="hold">
                                          <p:stCondLst>
                                            <p:cond delay="0"/>
                                          </p:stCondLst>
                                        </p:cTn>
                                        <p:tgtEl>
                                          <p:spTgt spid="600"/>
                                        </p:tgtEl>
                                        <p:attrNameLst>
                                          <p:attrName>style.visibility</p:attrName>
                                        </p:attrNameLst>
                                      </p:cBhvr>
                                      <p:to>
                                        <p:strVal val="visible"/>
                                      </p:to>
                                    </p:set>
                                    <p:animEffect transition="in" filter="fade">
                                      <p:cBhvr>
                                        <p:cTn id="130" dur="1000"/>
                                        <p:tgtEl>
                                          <p:spTgt spid="600"/>
                                        </p:tgtEl>
                                      </p:cBhvr>
                                    </p:animEffect>
                                  </p:childTnLst>
                                </p:cTn>
                              </p:par>
                              <p:par>
                                <p:cTn id="131" presetID="10" presetClass="entr" presetSubtype="0" fill="hold" nodeType="withEffect">
                                  <p:stCondLst>
                                    <p:cond delay="0"/>
                                  </p:stCondLst>
                                  <p:childTnLst>
                                    <p:set>
                                      <p:cBhvr>
                                        <p:cTn id="132" dur="1" fill="hold">
                                          <p:stCondLst>
                                            <p:cond delay="0"/>
                                          </p:stCondLst>
                                        </p:cTn>
                                        <p:tgtEl>
                                          <p:spTgt spid="589"/>
                                        </p:tgtEl>
                                        <p:attrNameLst>
                                          <p:attrName>style.visibility</p:attrName>
                                        </p:attrNameLst>
                                      </p:cBhvr>
                                      <p:to>
                                        <p:strVal val="visible"/>
                                      </p:to>
                                    </p:set>
                                    <p:animEffect transition="in" filter="fade">
                                      <p:cBhvr>
                                        <p:cTn id="133" dur="1000"/>
                                        <p:tgtEl>
                                          <p:spTgt spid="589"/>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625"/>
                                        </p:tgtEl>
                                        <p:attrNameLst>
                                          <p:attrName>style.visibility</p:attrName>
                                        </p:attrNameLst>
                                      </p:cBhvr>
                                      <p:to>
                                        <p:strVal val="visible"/>
                                      </p:to>
                                    </p:set>
                                    <p:animEffect transition="in" filter="fade">
                                      <p:cBhvr>
                                        <p:cTn id="138" dur="1000"/>
                                        <p:tgtEl>
                                          <p:spTgt spid="62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1000"/>
                                        <p:tgtEl>
                                          <p:spTgt spid="589"/>
                                        </p:tgtEl>
                                      </p:cBhvr>
                                    </p:animEffect>
                                    <p:set>
                                      <p:cBhvr>
                                        <p:cTn id="143" dur="1" fill="hold">
                                          <p:stCondLst>
                                            <p:cond delay="1000"/>
                                          </p:stCondLst>
                                        </p:cTn>
                                        <p:tgtEl>
                                          <p:spTgt spid="589"/>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1"/>
                                        <p:tgtEl>
                                          <p:spTgt spid="600"/>
                                        </p:tgtEl>
                                      </p:cBhvr>
                                    </p:animEffect>
                                    <p:set>
                                      <p:cBhvr>
                                        <p:cTn id="146" dur="1" fill="hold">
                                          <p:stCondLst>
                                            <p:cond delay="0"/>
                                          </p:stCondLst>
                                        </p:cTn>
                                        <p:tgtEl>
                                          <p:spTgt spid="600"/>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1000"/>
                                        <p:tgtEl>
                                          <p:spTgt spid="626"/>
                                        </p:tgtEl>
                                      </p:cBhvr>
                                    </p:animEffect>
                                    <p:set>
                                      <p:cBhvr>
                                        <p:cTn id="149" dur="1" fill="hold">
                                          <p:stCondLst>
                                            <p:cond delay="1000"/>
                                          </p:stCondLst>
                                        </p:cTn>
                                        <p:tgtEl>
                                          <p:spTgt spid="626"/>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1000"/>
                                        <p:tgtEl>
                                          <p:spTgt spid="588"/>
                                        </p:tgtEl>
                                      </p:cBhvr>
                                    </p:animEffect>
                                    <p:set>
                                      <p:cBhvr>
                                        <p:cTn id="152" dur="1" fill="hold">
                                          <p:stCondLst>
                                            <p:cond delay="1000"/>
                                          </p:stCondLst>
                                        </p:cTn>
                                        <p:tgtEl>
                                          <p:spTgt spid="588"/>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1000"/>
                                        <p:tgtEl>
                                          <p:spTgt spid="607"/>
                                        </p:tgtEl>
                                      </p:cBhvr>
                                    </p:animEffect>
                                    <p:set>
                                      <p:cBhvr>
                                        <p:cTn id="155" dur="1" fill="hold">
                                          <p:stCondLst>
                                            <p:cond delay="1000"/>
                                          </p:stCondLst>
                                        </p:cTn>
                                        <p:tgtEl>
                                          <p:spTgt spid="607"/>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1000"/>
                                        <p:tgtEl>
                                          <p:spTgt spid="608"/>
                                        </p:tgtEl>
                                      </p:cBhvr>
                                    </p:animEffect>
                                    <p:set>
                                      <p:cBhvr>
                                        <p:cTn id="158" dur="1" fill="hold">
                                          <p:stCondLst>
                                            <p:cond delay="1000"/>
                                          </p:stCondLst>
                                        </p:cTn>
                                        <p:tgtEl>
                                          <p:spTgt spid="608"/>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1000"/>
                                        <p:tgtEl>
                                          <p:spTgt spid="609"/>
                                        </p:tgtEl>
                                      </p:cBhvr>
                                    </p:animEffect>
                                    <p:set>
                                      <p:cBhvr>
                                        <p:cTn id="161" dur="1" fill="hold">
                                          <p:stCondLst>
                                            <p:cond delay="1000"/>
                                          </p:stCondLst>
                                        </p:cTn>
                                        <p:tgtEl>
                                          <p:spTgt spid="609"/>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1000"/>
                                        <p:tgtEl>
                                          <p:spTgt spid="610"/>
                                        </p:tgtEl>
                                      </p:cBhvr>
                                    </p:animEffect>
                                    <p:set>
                                      <p:cBhvr>
                                        <p:cTn id="164" dur="1" fill="hold">
                                          <p:stCondLst>
                                            <p:cond delay="1000"/>
                                          </p:stCondLst>
                                        </p:cTn>
                                        <p:tgtEl>
                                          <p:spTgt spid="610"/>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1000"/>
                                        <p:tgtEl>
                                          <p:spTgt spid="611"/>
                                        </p:tgtEl>
                                      </p:cBhvr>
                                    </p:animEffect>
                                    <p:set>
                                      <p:cBhvr>
                                        <p:cTn id="167" dur="1" fill="hold">
                                          <p:stCondLst>
                                            <p:cond delay="1000"/>
                                          </p:stCondLst>
                                        </p:cTn>
                                        <p:tgtEl>
                                          <p:spTgt spid="611"/>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1000"/>
                                        <p:tgtEl>
                                          <p:spTgt spid="612"/>
                                        </p:tgtEl>
                                      </p:cBhvr>
                                    </p:animEffect>
                                    <p:set>
                                      <p:cBhvr>
                                        <p:cTn id="170" dur="1" fill="hold">
                                          <p:stCondLst>
                                            <p:cond delay="1000"/>
                                          </p:stCondLst>
                                        </p:cTn>
                                        <p:tgtEl>
                                          <p:spTgt spid="612"/>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1000"/>
                                        <p:tgtEl>
                                          <p:spTgt spid="613"/>
                                        </p:tgtEl>
                                      </p:cBhvr>
                                    </p:animEffect>
                                    <p:set>
                                      <p:cBhvr>
                                        <p:cTn id="173" dur="1" fill="hold">
                                          <p:stCondLst>
                                            <p:cond delay="1000"/>
                                          </p:stCondLst>
                                        </p:cTn>
                                        <p:tgtEl>
                                          <p:spTgt spid="613"/>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1000"/>
                                        <p:tgtEl>
                                          <p:spTgt spid="614"/>
                                        </p:tgtEl>
                                      </p:cBhvr>
                                    </p:animEffect>
                                    <p:set>
                                      <p:cBhvr>
                                        <p:cTn id="176" dur="1" fill="hold">
                                          <p:stCondLst>
                                            <p:cond delay="1000"/>
                                          </p:stCondLst>
                                        </p:cTn>
                                        <p:tgtEl>
                                          <p:spTgt spid="614"/>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1000"/>
                                        <p:tgtEl>
                                          <p:spTgt spid="615"/>
                                        </p:tgtEl>
                                      </p:cBhvr>
                                    </p:animEffect>
                                    <p:set>
                                      <p:cBhvr>
                                        <p:cTn id="179" dur="1" fill="hold">
                                          <p:stCondLst>
                                            <p:cond delay="1000"/>
                                          </p:stCondLst>
                                        </p:cTn>
                                        <p:tgtEl>
                                          <p:spTgt spid="615"/>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1000"/>
                                        <p:tgtEl>
                                          <p:spTgt spid="625"/>
                                        </p:tgtEl>
                                      </p:cBhvr>
                                    </p:animEffect>
                                    <p:set>
                                      <p:cBhvr>
                                        <p:cTn id="182" dur="1" fill="hold">
                                          <p:stCondLst>
                                            <p:cond delay="1000"/>
                                          </p:stCondLst>
                                        </p:cTn>
                                        <p:tgtEl>
                                          <p:spTgt spid="625"/>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1000"/>
                                        <p:tgtEl>
                                          <p:spTgt spid="616"/>
                                        </p:tgtEl>
                                      </p:cBhvr>
                                    </p:animEffect>
                                    <p:set>
                                      <p:cBhvr>
                                        <p:cTn id="185" dur="1" fill="hold">
                                          <p:stCondLst>
                                            <p:cond delay="1000"/>
                                          </p:stCondLst>
                                        </p:cTn>
                                        <p:tgtEl>
                                          <p:spTgt spid="616"/>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2300"/>
                                        <p:tgtEl>
                                          <p:spTgt spid="617"/>
                                        </p:tgtEl>
                                      </p:cBhvr>
                                    </p:animEffect>
                                    <p:set>
                                      <p:cBhvr>
                                        <p:cTn id="188" dur="1" fill="hold">
                                          <p:stCondLst>
                                            <p:cond delay="2300"/>
                                          </p:stCondLst>
                                        </p:cTn>
                                        <p:tgtEl>
                                          <p:spTgt spid="617"/>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1000"/>
                                        <p:tgtEl>
                                          <p:spTgt spid="618"/>
                                        </p:tgtEl>
                                      </p:cBhvr>
                                    </p:animEffect>
                                    <p:set>
                                      <p:cBhvr>
                                        <p:cTn id="191" dur="1" fill="hold">
                                          <p:stCondLst>
                                            <p:cond delay="1000"/>
                                          </p:stCondLst>
                                        </p:cTn>
                                        <p:tgtEl>
                                          <p:spTgt spid="618"/>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1000"/>
                                        <p:tgtEl>
                                          <p:spTgt spid="619"/>
                                        </p:tgtEl>
                                      </p:cBhvr>
                                    </p:animEffect>
                                    <p:set>
                                      <p:cBhvr>
                                        <p:cTn id="194" dur="1" fill="hold">
                                          <p:stCondLst>
                                            <p:cond delay="1000"/>
                                          </p:stCondLst>
                                        </p:cTn>
                                        <p:tgtEl>
                                          <p:spTgt spid="619"/>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1000"/>
                                        <p:tgtEl>
                                          <p:spTgt spid="630"/>
                                        </p:tgtEl>
                                      </p:cBhvr>
                                    </p:animEffect>
                                    <p:set>
                                      <p:cBhvr>
                                        <p:cTn id="197" dur="1" fill="hold">
                                          <p:stCondLst>
                                            <p:cond delay="1000"/>
                                          </p:stCondLst>
                                        </p:cTn>
                                        <p:tgtEl>
                                          <p:spTgt spid="630"/>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1000"/>
                                        <p:tgtEl>
                                          <p:spTgt spid="627"/>
                                        </p:tgtEl>
                                      </p:cBhvr>
                                    </p:animEffect>
                                    <p:set>
                                      <p:cBhvr>
                                        <p:cTn id="200" dur="1" fill="hold">
                                          <p:stCondLst>
                                            <p:cond delay="1000"/>
                                          </p:stCondLst>
                                        </p:cTn>
                                        <p:tgtEl>
                                          <p:spTgt spid="627"/>
                                        </p:tgtEl>
                                        <p:attrNameLst>
                                          <p:attrName>style.visibility</p:attrName>
                                        </p:attrNameLst>
                                      </p:cBhvr>
                                      <p:to>
                                        <p:strVal val="hidden"/>
                                      </p:to>
                                    </p:set>
                                  </p:childTnLst>
                                </p:cTn>
                              </p:par>
                              <p:par>
                                <p:cTn id="201" presetID="10" presetClass="exit" presetSubtype="0" fill="hold" nodeType="withEffect">
                                  <p:stCondLst>
                                    <p:cond delay="0"/>
                                  </p:stCondLst>
                                  <p:childTnLst>
                                    <p:animEffect transition="out" filter="fade">
                                      <p:cBhvr>
                                        <p:cTn id="202" dur="1000"/>
                                        <p:tgtEl>
                                          <p:spTgt spid="620"/>
                                        </p:tgtEl>
                                      </p:cBhvr>
                                    </p:animEffect>
                                    <p:set>
                                      <p:cBhvr>
                                        <p:cTn id="203" dur="1" fill="hold">
                                          <p:stCondLst>
                                            <p:cond delay="1000"/>
                                          </p:stCondLst>
                                        </p:cTn>
                                        <p:tgtEl>
                                          <p:spTgt spid="620"/>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1000"/>
                                        <p:tgtEl>
                                          <p:spTgt spid="628"/>
                                        </p:tgtEl>
                                      </p:cBhvr>
                                    </p:animEffect>
                                    <p:set>
                                      <p:cBhvr>
                                        <p:cTn id="206" dur="1" fill="hold">
                                          <p:stCondLst>
                                            <p:cond delay="1000"/>
                                          </p:stCondLst>
                                        </p:cTn>
                                        <p:tgtEl>
                                          <p:spTgt spid="628"/>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1000"/>
                                        <p:tgtEl>
                                          <p:spTgt spid="629"/>
                                        </p:tgtEl>
                                      </p:cBhvr>
                                    </p:animEffect>
                                    <p:set>
                                      <p:cBhvr>
                                        <p:cTn id="209" dur="1" fill="hold">
                                          <p:stCondLst>
                                            <p:cond delay="1000"/>
                                          </p:stCondLst>
                                        </p:cTn>
                                        <p:tgtEl>
                                          <p:spTgt spid="6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Locality deep dive</a:t>
            </a:r>
            <a:endParaRPr/>
          </a:p>
        </p:txBody>
      </p:sp>
      <p:sp>
        <p:nvSpPr>
          <p:cNvPr id="636" name="Shape 636"/>
          <p:cNvSpPr txBox="1">
            <a:spLocks noGrp="1"/>
          </p:cNvSpPr>
          <p:nvPr>
            <p:ph type="body" idx="1"/>
          </p:nvPr>
        </p:nvSpPr>
        <p:spPr>
          <a:xfrm>
            <a:off x="311700" y="1152475"/>
            <a:ext cx="5022300" cy="38235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2000"/>
              <a:t>Send compute to data</a:t>
            </a:r>
            <a:endParaRPr sz="2000"/>
          </a:p>
          <a:p>
            <a:pPr marL="914400" lvl="0" indent="-342900" rtl="0">
              <a:lnSpc>
                <a:spcPct val="150000"/>
              </a:lnSpc>
              <a:spcBef>
                <a:spcPts val="1600"/>
              </a:spcBef>
              <a:spcAft>
                <a:spcPts val="0"/>
              </a:spcAft>
              <a:buSzPts val="1800"/>
              <a:buChar char="●"/>
            </a:pPr>
            <a:r>
              <a:rPr lang="en"/>
              <a:t>Node locality</a:t>
            </a:r>
            <a:endParaRPr/>
          </a:p>
          <a:p>
            <a:pPr marL="914400" lvl="0" indent="-342900" rtl="0">
              <a:lnSpc>
                <a:spcPct val="150000"/>
              </a:lnSpc>
              <a:spcBef>
                <a:spcPts val="0"/>
              </a:spcBef>
              <a:spcAft>
                <a:spcPts val="0"/>
              </a:spcAft>
              <a:buSzPts val="1800"/>
              <a:buChar char="●"/>
            </a:pPr>
            <a:r>
              <a:rPr lang="en"/>
              <a:t>Rack locality</a:t>
            </a:r>
            <a:endParaRPr/>
          </a:p>
          <a:p>
            <a:pPr marL="914400" lvl="0" indent="-342900" rtl="0">
              <a:lnSpc>
                <a:spcPct val="150000"/>
              </a:lnSpc>
              <a:spcBef>
                <a:spcPts val="0"/>
              </a:spcBef>
              <a:spcAft>
                <a:spcPts val="0"/>
              </a:spcAft>
              <a:buSzPts val="1800"/>
              <a:buChar char="●"/>
            </a:pPr>
            <a:r>
              <a:rPr lang="en"/>
              <a:t>Where to launch executors</a:t>
            </a:r>
            <a:endParaRPr/>
          </a:p>
          <a:p>
            <a:pPr marL="0" lvl="0" indent="0" rtl="0">
              <a:lnSpc>
                <a:spcPct val="150000"/>
              </a:lnSpc>
              <a:spcBef>
                <a:spcPts val="1600"/>
              </a:spcBef>
              <a:spcAft>
                <a:spcPts val="1600"/>
              </a:spcAft>
              <a:buNone/>
            </a:pPr>
            <a:r>
              <a:rPr lang="en" sz="2000"/>
              <a:t>Spark on K8s had to be fixed</a:t>
            </a:r>
            <a:endParaRPr/>
          </a:p>
        </p:txBody>
      </p:sp>
      <p:sp>
        <p:nvSpPr>
          <p:cNvPr id="637" name="Shape 637"/>
          <p:cNvSpPr/>
          <p:nvPr/>
        </p:nvSpPr>
        <p:spPr>
          <a:xfrm>
            <a:off x="7428675" y="1385075"/>
            <a:ext cx="1596000" cy="32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p:nvPr/>
        </p:nvSpPr>
        <p:spPr>
          <a:xfrm>
            <a:off x="7681875" y="1450775"/>
            <a:ext cx="1120800" cy="3432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000"/>
              <a:t>Executor 2</a:t>
            </a:r>
            <a:endParaRPr sz="1000"/>
          </a:p>
        </p:txBody>
      </p:sp>
      <p:sp>
        <p:nvSpPr>
          <p:cNvPr id="639" name="Shape 639"/>
          <p:cNvSpPr txBox="1"/>
          <p:nvPr/>
        </p:nvSpPr>
        <p:spPr>
          <a:xfrm>
            <a:off x="7408825" y="4185940"/>
            <a:ext cx="887400" cy="69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cxnSp>
        <p:nvCxnSpPr>
          <p:cNvPr id="640" name="Shape 640"/>
          <p:cNvCxnSpPr>
            <a:stCxn id="641" idx="0"/>
          </p:cNvCxnSpPr>
          <p:nvPr/>
        </p:nvCxnSpPr>
        <p:spPr>
          <a:xfrm rot="10800000">
            <a:off x="8213875" y="1793975"/>
            <a:ext cx="9300" cy="1076100"/>
          </a:xfrm>
          <a:prstGeom prst="straightConnector1">
            <a:avLst/>
          </a:prstGeom>
          <a:noFill/>
          <a:ln w="38100" cap="flat" cmpd="sng">
            <a:solidFill>
              <a:srgbClr val="9900FF"/>
            </a:solidFill>
            <a:prstDash val="dot"/>
            <a:round/>
            <a:headEnd type="none" w="med" len="med"/>
            <a:tailEnd type="triangle" w="med" len="med"/>
          </a:ln>
        </p:spPr>
      </p:cxnSp>
      <p:sp>
        <p:nvSpPr>
          <p:cNvPr id="642" name="Shape 642"/>
          <p:cNvSpPr/>
          <p:nvPr/>
        </p:nvSpPr>
        <p:spPr>
          <a:xfrm>
            <a:off x="5676075" y="1385075"/>
            <a:ext cx="1596000" cy="32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3" name="Shape 643"/>
          <p:cNvSpPr/>
          <p:nvPr/>
        </p:nvSpPr>
        <p:spPr>
          <a:xfrm>
            <a:off x="5929275" y="1450775"/>
            <a:ext cx="1120800" cy="3432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000"/>
              <a:t>Executor 1</a:t>
            </a:r>
            <a:endParaRPr sz="1000"/>
          </a:p>
        </p:txBody>
      </p:sp>
      <p:sp>
        <p:nvSpPr>
          <p:cNvPr id="644" name="Shape 644"/>
          <p:cNvSpPr txBox="1"/>
          <p:nvPr/>
        </p:nvSpPr>
        <p:spPr>
          <a:xfrm>
            <a:off x="5656225" y="4185940"/>
            <a:ext cx="887400" cy="69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cxnSp>
        <p:nvCxnSpPr>
          <p:cNvPr id="645" name="Shape 645"/>
          <p:cNvCxnSpPr>
            <a:stCxn id="646" idx="0"/>
            <a:endCxn id="643" idx="4"/>
          </p:cNvCxnSpPr>
          <p:nvPr/>
        </p:nvCxnSpPr>
        <p:spPr>
          <a:xfrm rot="10800000" flipH="1">
            <a:off x="6441838" y="1793875"/>
            <a:ext cx="47700" cy="1070400"/>
          </a:xfrm>
          <a:prstGeom prst="straightConnector1">
            <a:avLst/>
          </a:prstGeom>
          <a:noFill/>
          <a:ln w="38100" cap="flat" cmpd="sng">
            <a:solidFill>
              <a:srgbClr val="9900FF"/>
            </a:solidFill>
            <a:prstDash val="dot"/>
            <a:round/>
            <a:headEnd type="none" w="med" len="med"/>
            <a:tailEnd type="triangle" w="med" len="med"/>
          </a:ln>
        </p:spPr>
      </p:cxnSp>
      <p:sp>
        <p:nvSpPr>
          <p:cNvPr id="646" name="Shape 646"/>
          <p:cNvSpPr/>
          <p:nvPr/>
        </p:nvSpPr>
        <p:spPr>
          <a:xfrm>
            <a:off x="5832838" y="2864275"/>
            <a:ext cx="1218000" cy="4500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7" name="Shape 647"/>
          <p:cNvSpPr txBox="1"/>
          <p:nvPr/>
        </p:nvSpPr>
        <p:spPr>
          <a:xfrm>
            <a:off x="5929275" y="2857300"/>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Datanode 1</a:t>
            </a:r>
            <a:endParaRPr/>
          </a:p>
        </p:txBody>
      </p:sp>
      <p:sp>
        <p:nvSpPr>
          <p:cNvPr id="641" name="Shape 641"/>
          <p:cNvSpPr/>
          <p:nvPr/>
        </p:nvSpPr>
        <p:spPr>
          <a:xfrm>
            <a:off x="7614175" y="2870075"/>
            <a:ext cx="1218000" cy="4500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8" name="Shape 648"/>
          <p:cNvSpPr txBox="1"/>
          <p:nvPr/>
        </p:nvSpPr>
        <p:spPr>
          <a:xfrm>
            <a:off x="7690375" y="2856650"/>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Datanode 2</a:t>
            </a:r>
            <a:endParaRPr/>
          </a:p>
        </p:txBody>
      </p:sp>
      <p:cxnSp>
        <p:nvCxnSpPr>
          <p:cNvPr id="649" name="Shape 649"/>
          <p:cNvCxnSpPr>
            <a:stCxn id="648" idx="0"/>
            <a:endCxn id="643" idx="5"/>
          </p:cNvCxnSpPr>
          <p:nvPr/>
        </p:nvCxnSpPr>
        <p:spPr>
          <a:xfrm rot="10800000">
            <a:off x="6886075" y="1743650"/>
            <a:ext cx="1364700" cy="1113000"/>
          </a:xfrm>
          <a:prstGeom prst="straightConnector1">
            <a:avLst/>
          </a:prstGeom>
          <a:noFill/>
          <a:ln w="38100" cap="flat" cmpd="sng">
            <a:solidFill>
              <a:srgbClr val="9900FF"/>
            </a:solidFill>
            <a:prstDash val="dot"/>
            <a:round/>
            <a:headEnd type="none" w="med" len="med"/>
            <a:tailEnd type="triangle" w="med" len="med"/>
          </a:ln>
        </p:spPr>
      </p:cxnSp>
      <p:cxnSp>
        <p:nvCxnSpPr>
          <p:cNvPr id="650" name="Shape 650"/>
          <p:cNvCxnSpPr>
            <a:stCxn id="647" idx="0"/>
            <a:endCxn id="638" idx="3"/>
          </p:cNvCxnSpPr>
          <p:nvPr/>
        </p:nvCxnSpPr>
        <p:spPr>
          <a:xfrm rot="10800000" flipH="1">
            <a:off x="6489675" y="1743700"/>
            <a:ext cx="1356300" cy="1113600"/>
          </a:xfrm>
          <a:prstGeom prst="straightConnector1">
            <a:avLst/>
          </a:prstGeom>
          <a:noFill/>
          <a:ln w="38100" cap="flat" cmpd="sng">
            <a:solidFill>
              <a:srgbClr val="9900FF"/>
            </a:solidFill>
            <a:prstDash val="dot"/>
            <a:round/>
            <a:headEnd type="none" w="med" len="med"/>
            <a:tailEnd type="triangle" w="med" len="med"/>
          </a:ln>
        </p:spPr>
      </p:cxnSp>
      <p:sp>
        <p:nvSpPr>
          <p:cNvPr id="651" name="Shape 651"/>
          <p:cNvSpPr txBox="1"/>
          <p:nvPr/>
        </p:nvSpPr>
        <p:spPr>
          <a:xfrm>
            <a:off x="6996075" y="2323900"/>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SLOW</a:t>
            </a:r>
            <a:endParaRPr b="1"/>
          </a:p>
        </p:txBody>
      </p:sp>
      <p:sp>
        <p:nvSpPr>
          <p:cNvPr id="652" name="Shape 652"/>
          <p:cNvSpPr txBox="1"/>
          <p:nvPr/>
        </p:nvSpPr>
        <p:spPr>
          <a:xfrm>
            <a:off x="5776875" y="2323900"/>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FAST</a:t>
            </a:r>
            <a:endParaRPr b="1"/>
          </a:p>
        </p:txBody>
      </p:sp>
      <p:pic>
        <p:nvPicPr>
          <p:cNvPr id="653" name="Shape 653"/>
          <p:cNvPicPr preferRelativeResize="0"/>
          <p:nvPr/>
        </p:nvPicPr>
        <p:blipFill>
          <a:blip r:embed="rId3">
            <a:alphaModFix/>
          </a:blip>
          <a:stretch>
            <a:fillRect/>
          </a:stretch>
        </p:blipFill>
        <p:spPr>
          <a:xfrm>
            <a:off x="6074650" y="3401319"/>
            <a:ext cx="782100" cy="731181"/>
          </a:xfrm>
          <a:prstGeom prst="rect">
            <a:avLst/>
          </a:prstGeom>
          <a:noFill/>
          <a:ln>
            <a:noFill/>
          </a:ln>
        </p:spPr>
      </p:pic>
      <p:pic>
        <p:nvPicPr>
          <p:cNvPr id="654" name="Shape 654"/>
          <p:cNvPicPr preferRelativeResize="0"/>
          <p:nvPr/>
        </p:nvPicPr>
        <p:blipFill>
          <a:blip r:embed="rId3">
            <a:alphaModFix/>
          </a:blip>
          <a:stretch>
            <a:fillRect/>
          </a:stretch>
        </p:blipFill>
        <p:spPr>
          <a:xfrm>
            <a:off x="7827250" y="3401319"/>
            <a:ext cx="782100" cy="731181"/>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animEffect transition="in" filter="fade">
                                      <p:cBhvr>
                                        <p:cTn id="7" dur="2600"/>
                                        <p:tgtEl>
                                          <p:spTgt spid="644"/>
                                        </p:tgtEl>
                                      </p:cBhvr>
                                    </p:animEffect>
                                  </p:childTnLst>
                                </p:cTn>
                              </p:par>
                              <p:par>
                                <p:cTn id="8" presetID="10" presetClass="entr" presetSubtype="0" fill="hold" nodeType="withEffect">
                                  <p:stCondLst>
                                    <p:cond delay="0"/>
                                  </p:stCondLst>
                                  <p:childTnLst>
                                    <p:set>
                                      <p:cBhvr>
                                        <p:cTn id="9" dur="1" fill="hold">
                                          <p:stCondLst>
                                            <p:cond delay="0"/>
                                          </p:stCondLst>
                                        </p:cTn>
                                        <p:tgtEl>
                                          <p:spTgt spid="638"/>
                                        </p:tgtEl>
                                        <p:attrNameLst>
                                          <p:attrName>style.visibility</p:attrName>
                                        </p:attrNameLst>
                                      </p:cBhvr>
                                      <p:to>
                                        <p:strVal val="visible"/>
                                      </p:to>
                                    </p:set>
                                    <p:animEffect transition="in" filter="fade">
                                      <p:cBhvr>
                                        <p:cTn id="10" dur="1000"/>
                                        <p:tgtEl>
                                          <p:spTgt spid="638"/>
                                        </p:tgtEl>
                                      </p:cBhvr>
                                    </p:animEffect>
                                  </p:childTnLst>
                                </p:cTn>
                              </p:par>
                              <p:par>
                                <p:cTn id="11" presetID="10" presetClass="entr" presetSubtype="0" fill="hold" nodeType="withEffect">
                                  <p:stCondLst>
                                    <p:cond delay="0"/>
                                  </p:stCondLst>
                                  <p:childTnLst>
                                    <p:set>
                                      <p:cBhvr>
                                        <p:cTn id="12" dur="1" fill="hold">
                                          <p:stCondLst>
                                            <p:cond delay="0"/>
                                          </p:stCondLst>
                                        </p:cTn>
                                        <p:tgtEl>
                                          <p:spTgt spid="643"/>
                                        </p:tgtEl>
                                        <p:attrNameLst>
                                          <p:attrName>style.visibility</p:attrName>
                                        </p:attrNameLst>
                                      </p:cBhvr>
                                      <p:to>
                                        <p:strVal val="visible"/>
                                      </p:to>
                                    </p:set>
                                    <p:animEffect transition="in" filter="fade">
                                      <p:cBhvr>
                                        <p:cTn id="13" dur="1000"/>
                                        <p:tgtEl>
                                          <p:spTgt spid="643"/>
                                        </p:tgtEl>
                                      </p:cBhvr>
                                    </p:animEffect>
                                  </p:childTnLst>
                                </p:cTn>
                              </p:par>
                              <p:par>
                                <p:cTn id="14" presetID="10" presetClass="entr" presetSubtype="0" fill="hold" nodeType="withEffect">
                                  <p:stCondLst>
                                    <p:cond delay="0"/>
                                  </p:stCondLst>
                                  <p:childTnLst>
                                    <p:set>
                                      <p:cBhvr>
                                        <p:cTn id="15" dur="1" fill="hold">
                                          <p:stCondLst>
                                            <p:cond delay="0"/>
                                          </p:stCondLst>
                                        </p:cTn>
                                        <p:tgtEl>
                                          <p:spTgt spid="647"/>
                                        </p:tgtEl>
                                        <p:attrNameLst>
                                          <p:attrName>style.visibility</p:attrName>
                                        </p:attrNameLst>
                                      </p:cBhvr>
                                      <p:to>
                                        <p:strVal val="visible"/>
                                      </p:to>
                                    </p:set>
                                    <p:animEffect transition="in" filter="fade">
                                      <p:cBhvr>
                                        <p:cTn id="16" dur="1000"/>
                                        <p:tgtEl>
                                          <p:spTgt spid="647"/>
                                        </p:tgtEl>
                                      </p:cBhvr>
                                    </p:animEffect>
                                  </p:childTnLst>
                                </p:cTn>
                              </p:par>
                              <p:par>
                                <p:cTn id="17" presetID="10" presetClass="entr" presetSubtype="0" fill="hold" nodeType="withEffect">
                                  <p:stCondLst>
                                    <p:cond delay="0"/>
                                  </p:stCondLst>
                                  <p:childTnLst>
                                    <p:set>
                                      <p:cBhvr>
                                        <p:cTn id="18" dur="1" fill="hold">
                                          <p:stCondLst>
                                            <p:cond delay="0"/>
                                          </p:stCondLst>
                                        </p:cTn>
                                        <p:tgtEl>
                                          <p:spTgt spid="646"/>
                                        </p:tgtEl>
                                        <p:attrNameLst>
                                          <p:attrName>style.visibility</p:attrName>
                                        </p:attrNameLst>
                                      </p:cBhvr>
                                      <p:to>
                                        <p:strVal val="visible"/>
                                      </p:to>
                                    </p:set>
                                    <p:animEffect transition="in" filter="fade">
                                      <p:cBhvr>
                                        <p:cTn id="19" dur="2400"/>
                                        <p:tgtEl>
                                          <p:spTgt spid="646"/>
                                        </p:tgtEl>
                                      </p:cBhvr>
                                    </p:animEffect>
                                  </p:childTnLst>
                                </p:cTn>
                              </p:par>
                              <p:par>
                                <p:cTn id="20" presetID="10" presetClass="entr" presetSubtype="0" fill="hold" nodeType="withEffect">
                                  <p:stCondLst>
                                    <p:cond delay="0"/>
                                  </p:stCondLst>
                                  <p:childTnLst>
                                    <p:set>
                                      <p:cBhvr>
                                        <p:cTn id="21" dur="1" fill="hold">
                                          <p:stCondLst>
                                            <p:cond delay="0"/>
                                          </p:stCondLst>
                                        </p:cTn>
                                        <p:tgtEl>
                                          <p:spTgt spid="639"/>
                                        </p:tgtEl>
                                        <p:attrNameLst>
                                          <p:attrName>style.visibility</p:attrName>
                                        </p:attrNameLst>
                                      </p:cBhvr>
                                      <p:to>
                                        <p:strVal val="visible"/>
                                      </p:to>
                                    </p:set>
                                    <p:animEffect transition="in" filter="fade">
                                      <p:cBhvr>
                                        <p:cTn id="22" dur="3100"/>
                                        <p:tgtEl>
                                          <p:spTgt spid="639"/>
                                        </p:tgtEl>
                                      </p:cBhvr>
                                    </p:animEffect>
                                  </p:childTnLst>
                                </p:cTn>
                              </p:par>
                              <p:par>
                                <p:cTn id="23" presetID="10" presetClass="entr" presetSubtype="0" fill="hold" nodeType="withEffect">
                                  <p:stCondLst>
                                    <p:cond delay="0"/>
                                  </p:stCondLst>
                                  <p:childTnLst>
                                    <p:set>
                                      <p:cBhvr>
                                        <p:cTn id="24" dur="1" fill="hold">
                                          <p:stCondLst>
                                            <p:cond delay="0"/>
                                          </p:stCondLst>
                                        </p:cTn>
                                        <p:tgtEl>
                                          <p:spTgt spid="648"/>
                                        </p:tgtEl>
                                        <p:attrNameLst>
                                          <p:attrName>style.visibility</p:attrName>
                                        </p:attrNameLst>
                                      </p:cBhvr>
                                      <p:to>
                                        <p:strVal val="visible"/>
                                      </p:to>
                                    </p:set>
                                    <p:animEffect transition="in" filter="fade">
                                      <p:cBhvr>
                                        <p:cTn id="25" dur="1000"/>
                                        <p:tgtEl>
                                          <p:spTgt spid="648"/>
                                        </p:tgtEl>
                                      </p:cBhvr>
                                    </p:animEffect>
                                  </p:childTnLst>
                                </p:cTn>
                              </p:par>
                              <p:par>
                                <p:cTn id="26" presetID="10" presetClass="entr" presetSubtype="0" fill="hold" nodeType="withEffect">
                                  <p:stCondLst>
                                    <p:cond delay="0"/>
                                  </p:stCondLst>
                                  <p:childTnLst>
                                    <p:set>
                                      <p:cBhvr>
                                        <p:cTn id="27" dur="1" fill="hold">
                                          <p:stCondLst>
                                            <p:cond delay="0"/>
                                          </p:stCondLst>
                                        </p:cTn>
                                        <p:tgtEl>
                                          <p:spTgt spid="641"/>
                                        </p:tgtEl>
                                        <p:attrNameLst>
                                          <p:attrName>style.visibility</p:attrName>
                                        </p:attrNameLst>
                                      </p:cBhvr>
                                      <p:to>
                                        <p:strVal val="visible"/>
                                      </p:to>
                                    </p:set>
                                    <p:animEffect transition="in" filter="fade">
                                      <p:cBhvr>
                                        <p:cTn id="28" dur="1000"/>
                                        <p:tgtEl>
                                          <p:spTgt spid="641"/>
                                        </p:tgtEl>
                                      </p:cBhvr>
                                    </p:animEffect>
                                  </p:childTnLst>
                                </p:cTn>
                              </p:par>
                              <p:par>
                                <p:cTn id="29" presetID="10" presetClass="entr" presetSubtype="0" fill="hold" nodeType="withEffect">
                                  <p:stCondLst>
                                    <p:cond delay="0"/>
                                  </p:stCondLst>
                                  <p:childTnLst>
                                    <p:set>
                                      <p:cBhvr>
                                        <p:cTn id="30" dur="1" fill="hold">
                                          <p:stCondLst>
                                            <p:cond delay="0"/>
                                          </p:stCondLst>
                                        </p:cTn>
                                        <p:tgtEl>
                                          <p:spTgt spid="642"/>
                                        </p:tgtEl>
                                        <p:attrNameLst>
                                          <p:attrName>style.visibility</p:attrName>
                                        </p:attrNameLst>
                                      </p:cBhvr>
                                      <p:to>
                                        <p:strVal val="visible"/>
                                      </p:to>
                                    </p:set>
                                    <p:animEffect transition="in" filter="fade">
                                      <p:cBhvr>
                                        <p:cTn id="31" dur="1000"/>
                                        <p:tgtEl>
                                          <p:spTgt spid="642"/>
                                        </p:tgtEl>
                                      </p:cBhvr>
                                    </p:animEffect>
                                  </p:childTnLst>
                                </p:cTn>
                              </p:par>
                              <p:par>
                                <p:cTn id="32" presetID="10" presetClass="entr" presetSubtype="0" fill="hold" nodeType="withEffect">
                                  <p:stCondLst>
                                    <p:cond delay="0"/>
                                  </p:stCondLst>
                                  <p:childTnLst>
                                    <p:set>
                                      <p:cBhvr>
                                        <p:cTn id="33" dur="1" fill="hold">
                                          <p:stCondLst>
                                            <p:cond delay="0"/>
                                          </p:stCondLst>
                                        </p:cTn>
                                        <p:tgtEl>
                                          <p:spTgt spid="653"/>
                                        </p:tgtEl>
                                        <p:attrNameLst>
                                          <p:attrName>style.visibility</p:attrName>
                                        </p:attrNameLst>
                                      </p:cBhvr>
                                      <p:to>
                                        <p:strVal val="visible"/>
                                      </p:to>
                                    </p:set>
                                    <p:animEffect transition="in" filter="fade">
                                      <p:cBhvr>
                                        <p:cTn id="34" dur="1000"/>
                                        <p:tgtEl>
                                          <p:spTgt spid="653"/>
                                        </p:tgtEl>
                                      </p:cBhvr>
                                    </p:animEffect>
                                  </p:childTnLst>
                                </p:cTn>
                              </p:par>
                              <p:par>
                                <p:cTn id="35" presetID="10" presetClass="entr" presetSubtype="0" fill="hold" nodeType="withEffect">
                                  <p:stCondLst>
                                    <p:cond delay="0"/>
                                  </p:stCondLst>
                                  <p:childTnLst>
                                    <p:set>
                                      <p:cBhvr>
                                        <p:cTn id="36" dur="1" fill="hold">
                                          <p:stCondLst>
                                            <p:cond delay="0"/>
                                          </p:stCondLst>
                                        </p:cTn>
                                        <p:tgtEl>
                                          <p:spTgt spid="637"/>
                                        </p:tgtEl>
                                        <p:attrNameLst>
                                          <p:attrName>style.visibility</p:attrName>
                                        </p:attrNameLst>
                                      </p:cBhvr>
                                      <p:to>
                                        <p:strVal val="visible"/>
                                      </p:to>
                                    </p:set>
                                    <p:animEffect transition="in" filter="fade">
                                      <p:cBhvr>
                                        <p:cTn id="37" dur="1000"/>
                                        <p:tgtEl>
                                          <p:spTgt spid="637"/>
                                        </p:tgtEl>
                                      </p:cBhvr>
                                    </p:animEffect>
                                  </p:childTnLst>
                                </p:cTn>
                              </p:par>
                              <p:par>
                                <p:cTn id="38" presetID="10" presetClass="entr" presetSubtype="0" fill="hold" nodeType="withEffect">
                                  <p:stCondLst>
                                    <p:cond delay="0"/>
                                  </p:stCondLst>
                                  <p:childTnLst>
                                    <p:set>
                                      <p:cBhvr>
                                        <p:cTn id="39" dur="1" fill="hold">
                                          <p:stCondLst>
                                            <p:cond delay="0"/>
                                          </p:stCondLst>
                                        </p:cTn>
                                        <p:tgtEl>
                                          <p:spTgt spid="654"/>
                                        </p:tgtEl>
                                        <p:attrNameLst>
                                          <p:attrName>style.visibility</p:attrName>
                                        </p:attrNameLst>
                                      </p:cBhvr>
                                      <p:to>
                                        <p:strVal val="visible"/>
                                      </p:to>
                                    </p:set>
                                    <p:animEffect transition="in" filter="fade">
                                      <p:cBhvr>
                                        <p:cTn id="40" dur="1000"/>
                                        <p:tgtEl>
                                          <p:spTgt spid="65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50"/>
                                        </p:tgtEl>
                                        <p:attrNameLst>
                                          <p:attrName>style.visibility</p:attrName>
                                        </p:attrNameLst>
                                      </p:cBhvr>
                                      <p:to>
                                        <p:strVal val="visible"/>
                                      </p:to>
                                    </p:set>
                                    <p:animEffect transition="in" filter="fade">
                                      <p:cBhvr>
                                        <p:cTn id="45" dur="1000"/>
                                        <p:tgtEl>
                                          <p:spTgt spid="650"/>
                                        </p:tgtEl>
                                      </p:cBhvr>
                                    </p:animEffect>
                                  </p:childTnLst>
                                </p:cTn>
                              </p:par>
                              <p:par>
                                <p:cTn id="46" presetID="10" presetClass="entr" presetSubtype="0" fill="hold" nodeType="withEffect">
                                  <p:stCondLst>
                                    <p:cond delay="0"/>
                                  </p:stCondLst>
                                  <p:childTnLst>
                                    <p:set>
                                      <p:cBhvr>
                                        <p:cTn id="47" dur="1" fill="hold">
                                          <p:stCondLst>
                                            <p:cond delay="0"/>
                                          </p:stCondLst>
                                        </p:cTn>
                                        <p:tgtEl>
                                          <p:spTgt spid="649"/>
                                        </p:tgtEl>
                                        <p:attrNameLst>
                                          <p:attrName>style.visibility</p:attrName>
                                        </p:attrNameLst>
                                      </p:cBhvr>
                                      <p:to>
                                        <p:strVal val="visible"/>
                                      </p:to>
                                    </p:set>
                                    <p:animEffect transition="in" filter="fade">
                                      <p:cBhvr>
                                        <p:cTn id="48" dur="1000"/>
                                        <p:tgtEl>
                                          <p:spTgt spid="649"/>
                                        </p:tgtEl>
                                      </p:cBhvr>
                                    </p:animEffect>
                                  </p:childTnLst>
                                </p:cTn>
                              </p:par>
                              <p:par>
                                <p:cTn id="49" presetID="10" presetClass="entr" presetSubtype="0" fill="hold" nodeType="withEffect">
                                  <p:stCondLst>
                                    <p:cond delay="0"/>
                                  </p:stCondLst>
                                  <p:childTnLst>
                                    <p:set>
                                      <p:cBhvr>
                                        <p:cTn id="50" dur="1" fill="hold">
                                          <p:stCondLst>
                                            <p:cond delay="0"/>
                                          </p:stCondLst>
                                        </p:cTn>
                                        <p:tgtEl>
                                          <p:spTgt spid="651"/>
                                        </p:tgtEl>
                                        <p:attrNameLst>
                                          <p:attrName>style.visibility</p:attrName>
                                        </p:attrNameLst>
                                      </p:cBhvr>
                                      <p:to>
                                        <p:strVal val="visible"/>
                                      </p:to>
                                    </p:set>
                                    <p:animEffect transition="in" filter="fade">
                                      <p:cBhvr>
                                        <p:cTn id="51" dur="1000"/>
                                        <p:tgtEl>
                                          <p:spTgt spid="65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00"/>
                                        <p:tgtEl>
                                          <p:spTgt spid="649"/>
                                        </p:tgtEl>
                                      </p:cBhvr>
                                    </p:animEffect>
                                    <p:set>
                                      <p:cBhvr>
                                        <p:cTn id="56" dur="1" fill="hold">
                                          <p:stCondLst>
                                            <p:cond delay="1000"/>
                                          </p:stCondLst>
                                        </p:cTn>
                                        <p:tgtEl>
                                          <p:spTgt spid="64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1000"/>
                                        <p:tgtEl>
                                          <p:spTgt spid="650"/>
                                        </p:tgtEl>
                                      </p:cBhvr>
                                    </p:animEffect>
                                    <p:set>
                                      <p:cBhvr>
                                        <p:cTn id="59" dur="1" fill="hold">
                                          <p:stCondLst>
                                            <p:cond delay="1000"/>
                                          </p:stCondLst>
                                        </p:cTn>
                                        <p:tgtEl>
                                          <p:spTgt spid="65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00"/>
                                        <p:tgtEl>
                                          <p:spTgt spid="651"/>
                                        </p:tgtEl>
                                      </p:cBhvr>
                                    </p:animEffect>
                                    <p:set>
                                      <p:cBhvr>
                                        <p:cTn id="62" dur="1" fill="hold">
                                          <p:stCondLst>
                                            <p:cond delay="1000"/>
                                          </p:stCondLst>
                                        </p:cTn>
                                        <p:tgtEl>
                                          <p:spTgt spid="65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45"/>
                                        </p:tgtEl>
                                        <p:attrNameLst>
                                          <p:attrName>style.visibility</p:attrName>
                                        </p:attrNameLst>
                                      </p:cBhvr>
                                      <p:to>
                                        <p:strVal val="visible"/>
                                      </p:to>
                                    </p:set>
                                    <p:animEffect transition="in" filter="fade">
                                      <p:cBhvr>
                                        <p:cTn id="67" dur="1000"/>
                                        <p:tgtEl>
                                          <p:spTgt spid="645"/>
                                        </p:tgtEl>
                                      </p:cBhvr>
                                    </p:animEffect>
                                  </p:childTnLst>
                                </p:cTn>
                              </p:par>
                              <p:par>
                                <p:cTn id="68" presetID="10" presetClass="entr" presetSubtype="0" fill="hold" nodeType="withEffect">
                                  <p:stCondLst>
                                    <p:cond delay="0"/>
                                  </p:stCondLst>
                                  <p:childTnLst>
                                    <p:set>
                                      <p:cBhvr>
                                        <p:cTn id="69" dur="1" fill="hold">
                                          <p:stCondLst>
                                            <p:cond delay="0"/>
                                          </p:stCondLst>
                                        </p:cTn>
                                        <p:tgtEl>
                                          <p:spTgt spid="640"/>
                                        </p:tgtEl>
                                        <p:attrNameLst>
                                          <p:attrName>style.visibility</p:attrName>
                                        </p:attrNameLst>
                                      </p:cBhvr>
                                      <p:to>
                                        <p:strVal val="visible"/>
                                      </p:to>
                                    </p:set>
                                    <p:animEffect transition="in" filter="fade">
                                      <p:cBhvr>
                                        <p:cTn id="70" dur="1000"/>
                                        <p:tgtEl>
                                          <p:spTgt spid="640"/>
                                        </p:tgtEl>
                                      </p:cBhvr>
                                    </p:animEffect>
                                  </p:childTnLst>
                                </p:cTn>
                              </p:par>
                              <p:par>
                                <p:cTn id="71" presetID="10" presetClass="entr" presetSubtype="0" fill="hold" nodeType="withEffect">
                                  <p:stCondLst>
                                    <p:cond delay="0"/>
                                  </p:stCondLst>
                                  <p:childTnLst>
                                    <p:set>
                                      <p:cBhvr>
                                        <p:cTn id="72" dur="1" fill="hold">
                                          <p:stCondLst>
                                            <p:cond delay="0"/>
                                          </p:stCondLst>
                                        </p:cTn>
                                        <p:tgtEl>
                                          <p:spTgt spid="652"/>
                                        </p:tgtEl>
                                        <p:attrNameLst>
                                          <p:attrName>style.visibility</p:attrName>
                                        </p:attrNameLst>
                                      </p:cBhvr>
                                      <p:to>
                                        <p:strVal val="visible"/>
                                      </p:to>
                                    </p:set>
                                    <p:animEffect transition="in" filter="fade">
                                      <p:cBhvr>
                                        <p:cTn id="73" dur="10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Problem: Node locality broken with virtual pod IPs</a:t>
            </a:r>
            <a:endParaRPr/>
          </a:p>
        </p:txBody>
      </p:sp>
      <p:sp>
        <p:nvSpPr>
          <p:cNvPr id="660" name="Shape 660"/>
          <p:cNvSpPr/>
          <p:nvPr/>
        </p:nvSpPr>
        <p:spPr>
          <a:xfrm>
            <a:off x="6197425" y="2182325"/>
            <a:ext cx="2700600" cy="277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1" name="Shape 661"/>
          <p:cNvSpPr/>
          <p:nvPr/>
        </p:nvSpPr>
        <p:spPr>
          <a:xfrm>
            <a:off x="6612000" y="2424225"/>
            <a:ext cx="1857000" cy="1243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2" name="Shape 662"/>
          <p:cNvSpPr txBox="1"/>
          <p:nvPr/>
        </p:nvSpPr>
        <p:spPr>
          <a:xfrm>
            <a:off x="6891000" y="2424225"/>
            <a:ext cx="15930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663" name="Shape 663"/>
          <p:cNvSpPr txBox="1"/>
          <p:nvPr/>
        </p:nvSpPr>
        <p:spPr>
          <a:xfrm>
            <a:off x="7500525" y="32624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sp>
        <p:nvSpPr>
          <p:cNvPr id="664" name="Shape 664"/>
          <p:cNvSpPr/>
          <p:nvPr/>
        </p:nvSpPr>
        <p:spPr>
          <a:xfrm>
            <a:off x="851275" y="2182325"/>
            <a:ext cx="5208300" cy="277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5" name="Shape 665"/>
          <p:cNvSpPr/>
          <p:nvPr/>
        </p:nvSpPr>
        <p:spPr>
          <a:xfrm>
            <a:off x="1414300" y="24225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6" name="Shape 666"/>
          <p:cNvSpPr txBox="1"/>
          <p:nvPr/>
        </p:nvSpPr>
        <p:spPr>
          <a:xfrm>
            <a:off x="1709400" y="24242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a:t>
            </a:r>
            <a:endParaRPr/>
          </a:p>
        </p:txBody>
      </p:sp>
      <p:sp>
        <p:nvSpPr>
          <p:cNvPr id="667" name="Shape 667"/>
          <p:cNvSpPr/>
          <p:nvPr/>
        </p:nvSpPr>
        <p:spPr>
          <a:xfrm>
            <a:off x="3700300" y="24225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8" name="Shape 668"/>
          <p:cNvSpPr txBox="1"/>
          <p:nvPr/>
        </p:nvSpPr>
        <p:spPr>
          <a:xfrm>
            <a:off x="4089525" y="24242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669" name="Shape 669"/>
          <p:cNvSpPr txBox="1"/>
          <p:nvPr/>
        </p:nvSpPr>
        <p:spPr>
          <a:xfrm>
            <a:off x="2318925" y="33386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670" name="Shape 670"/>
          <p:cNvSpPr txBox="1"/>
          <p:nvPr/>
        </p:nvSpPr>
        <p:spPr>
          <a:xfrm>
            <a:off x="4604925" y="33386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sp>
        <p:nvSpPr>
          <p:cNvPr id="671" name="Shape 671"/>
          <p:cNvSpPr txBox="1">
            <a:spLocks noGrp="1"/>
          </p:cNvSpPr>
          <p:nvPr>
            <p:ph type="body" idx="1"/>
          </p:nvPr>
        </p:nvSpPr>
        <p:spPr>
          <a:xfrm>
            <a:off x="2216700" y="1152475"/>
            <a:ext cx="473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Location of fileA</a:t>
            </a:r>
            <a:r>
              <a:rPr lang="en" sz="1800"/>
              <a:t>  ==  Location of Executor 1</a:t>
            </a:r>
            <a:br>
              <a:rPr lang="en" sz="1800"/>
            </a:br>
            <a:endParaRPr sz="1800">
              <a:solidFill>
                <a:srgbClr val="000000"/>
              </a:solidFill>
            </a:endParaRPr>
          </a:p>
        </p:txBody>
      </p:sp>
      <p:cxnSp>
        <p:nvCxnSpPr>
          <p:cNvPr id="672" name="Shape 672"/>
          <p:cNvCxnSpPr/>
          <p:nvPr/>
        </p:nvCxnSpPr>
        <p:spPr>
          <a:xfrm rot="10800000" flipH="1">
            <a:off x="2879375" y="2917525"/>
            <a:ext cx="1271700" cy="24600"/>
          </a:xfrm>
          <a:prstGeom prst="straightConnector1">
            <a:avLst/>
          </a:prstGeom>
          <a:noFill/>
          <a:ln w="38100" cap="flat" cmpd="sng">
            <a:solidFill>
              <a:schemeClr val="dk2"/>
            </a:solidFill>
            <a:prstDash val="solid"/>
            <a:round/>
            <a:headEnd type="none" w="med" len="med"/>
            <a:tailEnd type="triangle" w="med" len="med"/>
          </a:ln>
        </p:spPr>
      </p:cxnSp>
      <p:sp>
        <p:nvSpPr>
          <p:cNvPr id="673" name="Shape 673"/>
          <p:cNvSpPr txBox="1"/>
          <p:nvPr/>
        </p:nvSpPr>
        <p:spPr>
          <a:xfrm>
            <a:off x="2701700" y="2496525"/>
            <a:ext cx="13074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mic Sans MS"/>
                <a:ea typeface="Comic Sans MS"/>
                <a:cs typeface="Comic Sans MS"/>
                <a:sym typeface="Comic Sans MS"/>
              </a:rPr>
              <a:t>Read /fileA</a:t>
            </a:r>
            <a:endParaRPr b="1">
              <a:latin typeface="Comic Sans MS"/>
              <a:ea typeface="Comic Sans MS"/>
              <a:cs typeface="Comic Sans MS"/>
              <a:sym typeface="Comic Sans MS"/>
            </a:endParaRPr>
          </a:p>
        </p:txBody>
      </p:sp>
      <p:sp>
        <p:nvSpPr>
          <p:cNvPr id="674" name="Shape 674"/>
          <p:cNvSpPr/>
          <p:nvPr/>
        </p:nvSpPr>
        <p:spPr>
          <a:xfrm>
            <a:off x="2928600" y="2011536"/>
            <a:ext cx="3658700" cy="635275"/>
          </a:xfrm>
          <a:custGeom>
            <a:avLst/>
            <a:gdLst/>
            <a:ahLst/>
            <a:cxnLst/>
            <a:rect l="0" t="0" r="0" b="0"/>
            <a:pathLst>
              <a:path w="146348" h="25411" extrusionOk="0">
                <a:moveTo>
                  <a:pt x="0" y="18520"/>
                </a:moveTo>
                <a:cubicBezTo>
                  <a:pt x="16735" y="15457"/>
                  <a:pt x="76018" y="-1004"/>
                  <a:pt x="100409" y="144"/>
                </a:cubicBezTo>
                <a:cubicBezTo>
                  <a:pt x="124800" y="1293"/>
                  <a:pt x="138692" y="21200"/>
                  <a:pt x="146348" y="25411"/>
                </a:cubicBezTo>
              </a:path>
            </a:pathLst>
          </a:custGeom>
          <a:noFill/>
          <a:ln w="38100" cap="flat" cmpd="sng">
            <a:solidFill>
              <a:schemeClr val="dk2"/>
            </a:solidFill>
            <a:prstDash val="solid"/>
            <a:round/>
            <a:headEnd type="none" w="med" len="med"/>
            <a:tailEnd type="triangle" w="med" len="med"/>
          </a:ln>
        </p:spPr>
      </p:sp>
      <p:sp>
        <p:nvSpPr>
          <p:cNvPr id="675" name="Shape 675"/>
          <p:cNvSpPr txBox="1"/>
          <p:nvPr/>
        </p:nvSpPr>
        <p:spPr>
          <a:xfrm>
            <a:off x="5813825" y="1812175"/>
            <a:ext cx="13074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mic Sans MS"/>
                <a:ea typeface="Comic Sans MS"/>
                <a:cs typeface="Comic Sans MS"/>
                <a:sym typeface="Comic Sans MS"/>
              </a:rPr>
              <a:t>Read /fileB</a:t>
            </a:r>
            <a:endParaRPr b="1">
              <a:latin typeface="Comic Sans MS"/>
              <a:ea typeface="Comic Sans MS"/>
              <a:cs typeface="Comic Sans MS"/>
              <a:sym typeface="Comic Sans MS"/>
            </a:endParaRPr>
          </a:p>
        </p:txBody>
      </p:sp>
      <p:pic>
        <p:nvPicPr>
          <p:cNvPr id="676" name="Shape 676"/>
          <p:cNvPicPr preferRelativeResize="0"/>
          <p:nvPr/>
        </p:nvPicPr>
        <p:blipFill>
          <a:blip r:embed="rId3">
            <a:alphaModFix/>
          </a:blip>
          <a:stretch>
            <a:fillRect/>
          </a:stretch>
        </p:blipFill>
        <p:spPr>
          <a:xfrm>
            <a:off x="1963955" y="2896737"/>
            <a:ext cx="354969" cy="298475"/>
          </a:xfrm>
          <a:prstGeom prst="rect">
            <a:avLst/>
          </a:prstGeom>
          <a:noFill/>
          <a:ln>
            <a:noFill/>
          </a:ln>
        </p:spPr>
      </p:pic>
      <p:pic>
        <p:nvPicPr>
          <p:cNvPr id="677" name="Shape 677"/>
          <p:cNvPicPr preferRelativeResize="0"/>
          <p:nvPr/>
        </p:nvPicPr>
        <p:blipFill>
          <a:blip r:embed="rId3">
            <a:alphaModFix/>
          </a:blip>
          <a:stretch>
            <a:fillRect/>
          </a:stretch>
        </p:blipFill>
        <p:spPr>
          <a:xfrm>
            <a:off x="4459418" y="2843475"/>
            <a:ext cx="354969" cy="298475"/>
          </a:xfrm>
          <a:prstGeom prst="rect">
            <a:avLst/>
          </a:prstGeom>
          <a:noFill/>
          <a:ln>
            <a:noFill/>
          </a:ln>
        </p:spPr>
      </p:pic>
      <p:pic>
        <p:nvPicPr>
          <p:cNvPr id="678" name="Shape 678"/>
          <p:cNvPicPr preferRelativeResize="0"/>
          <p:nvPr/>
        </p:nvPicPr>
        <p:blipFill>
          <a:blip r:embed="rId3">
            <a:alphaModFix/>
          </a:blip>
          <a:stretch>
            <a:fillRect/>
          </a:stretch>
        </p:blipFill>
        <p:spPr>
          <a:xfrm>
            <a:off x="7273918" y="2790925"/>
            <a:ext cx="354969" cy="298475"/>
          </a:xfrm>
          <a:prstGeom prst="rect">
            <a:avLst/>
          </a:prstGeom>
          <a:noFill/>
          <a:ln>
            <a:noFill/>
          </a:ln>
        </p:spPr>
      </p:pic>
      <p:sp>
        <p:nvSpPr>
          <p:cNvPr id="679" name="Shape 679"/>
          <p:cNvSpPr txBox="1"/>
          <p:nvPr/>
        </p:nvSpPr>
        <p:spPr>
          <a:xfrm>
            <a:off x="5231675" y="3817800"/>
            <a:ext cx="11208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/fileA</a:t>
            </a:r>
            <a:endParaRPr/>
          </a:p>
        </p:txBody>
      </p:sp>
      <p:sp>
        <p:nvSpPr>
          <p:cNvPr id="680" name="Shape 680"/>
          <p:cNvSpPr txBox="1"/>
          <p:nvPr/>
        </p:nvSpPr>
        <p:spPr>
          <a:xfrm>
            <a:off x="8181350" y="3817800"/>
            <a:ext cx="11208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/fileB</a:t>
            </a:r>
            <a:endParaRPr/>
          </a:p>
        </p:txBody>
      </p:sp>
      <p:sp>
        <p:nvSpPr>
          <p:cNvPr id="681" name="Shape 681"/>
          <p:cNvSpPr txBox="1"/>
          <p:nvPr/>
        </p:nvSpPr>
        <p:spPr>
          <a:xfrm>
            <a:off x="872032" y="4434250"/>
            <a:ext cx="9279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682" name="Shape 682"/>
          <p:cNvSpPr txBox="1"/>
          <p:nvPr/>
        </p:nvSpPr>
        <p:spPr>
          <a:xfrm>
            <a:off x="809888" y="4586650"/>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683" name="Shape 683"/>
          <p:cNvSpPr txBox="1"/>
          <p:nvPr/>
        </p:nvSpPr>
        <p:spPr>
          <a:xfrm>
            <a:off x="6189625" y="43767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684" name="Shape 684"/>
          <p:cNvSpPr txBox="1"/>
          <p:nvPr/>
        </p:nvSpPr>
        <p:spPr>
          <a:xfrm>
            <a:off x="6149888" y="45578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cxnSp>
        <p:nvCxnSpPr>
          <p:cNvPr id="685" name="Shape 685"/>
          <p:cNvCxnSpPr/>
          <p:nvPr/>
        </p:nvCxnSpPr>
        <p:spPr>
          <a:xfrm rot="10800000">
            <a:off x="7375675" y="3089375"/>
            <a:ext cx="9300" cy="1076100"/>
          </a:xfrm>
          <a:prstGeom prst="straightConnector1">
            <a:avLst/>
          </a:prstGeom>
          <a:noFill/>
          <a:ln w="38100" cap="flat" cmpd="sng">
            <a:solidFill>
              <a:srgbClr val="9900FF"/>
            </a:solidFill>
            <a:prstDash val="dot"/>
            <a:round/>
            <a:headEnd type="none" w="med" len="med"/>
            <a:tailEnd type="triangle" w="med" len="med"/>
          </a:ln>
        </p:spPr>
      </p:cxnSp>
      <p:cxnSp>
        <p:nvCxnSpPr>
          <p:cNvPr id="686" name="Shape 686"/>
          <p:cNvCxnSpPr/>
          <p:nvPr/>
        </p:nvCxnSpPr>
        <p:spPr>
          <a:xfrm rot="10800000" flipH="1">
            <a:off x="4460638" y="3165475"/>
            <a:ext cx="19500" cy="1070400"/>
          </a:xfrm>
          <a:prstGeom prst="straightConnector1">
            <a:avLst/>
          </a:prstGeom>
          <a:noFill/>
          <a:ln w="38100" cap="flat" cmpd="sng">
            <a:solidFill>
              <a:srgbClr val="9900FF"/>
            </a:solidFill>
            <a:prstDash val="dot"/>
            <a:round/>
            <a:headEnd type="none" w="med" len="med"/>
            <a:tailEnd type="triangle" w="med" len="med"/>
          </a:ln>
        </p:spPr>
      </p:cxnSp>
      <p:sp>
        <p:nvSpPr>
          <p:cNvPr id="687" name="Shape 687"/>
          <p:cNvSpPr/>
          <p:nvPr/>
        </p:nvSpPr>
        <p:spPr>
          <a:xfrm>
            <a:off x="3088125" y="4013725"/>
            <a:ext cx="2063400" cy="57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8" name="Shape 688"/>
          <p:cNvSpPr txBox="1"/>
          <p:nvPr/>
        </p:nvSpPr>
        <p:spPr>
          <a:xfrm>
            <a:off x="3088125" y="4076500"/>
            <a:ext cx="15930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Pod 1</a:t>
            </a:r>
            <a:endParaRPr/>
          </a:p>
        </p:txBody>
      </p:sp>
      <p:pic>
        <p:nvPicPr>
          <p:cNvPr id="689" name="Shape 689"/>
          <p:cNvPicPr preferRelativeResize="0"/>
          <p:nvPr/>
        </p:nvPicPr>
        <p:blipFill>
          <a:blip r:embed="rId3">
            <a:alphaModFix/>
          </a:blip>
          <a:stretch>
            <a:fillRect/>
          </a:stretch>
        </p:blipFill>
        <p:spPr>
          <a:xfrm>
            <a:off x="4626405" y="4152700"/>
            <a:ext cx="354969" cy="298475"/>
          </a:xfrm>
          <a:prstGeom prst="rect">
            <a:avLst/>
          </a:prstGeom>
          <a:noFill/>
          <a:ln>
            <a:noFill/>
          </a:ln>
        </p:spPr>
      </p:pic>
      <p:sp>
        <p:nvSpPr>
          <p:cNvPr id="690" name="Shape 690"/>
          <p:cNvSpPr/>
          <p:nvPr/>
        </p:nvSpPr>
        <p:spPr>
          <a:xfrm>
            <a:off x="6288525" y="3937525"/>
            <a:ext cx="1857000" cy="57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1" name="Shape 691"/>
          <p:cNvSpPr txBox="1"/>
          <p:nvPr/>
        </p:nvSpPr>
        <p:spPr>
          <a:xfrm>
            <a:off x="6212325" y="4000300"/>
            <a:ext cx="15930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Pod 2</a:t>
            </a:r>
            <a:endParaRPr/>
          </a:p>
        </p:txBody>
      </p:sp>
      <p:pic>
        <p:nvPicPr>
          <p:cNvPr id="692" name="Shape 692"/>
          <p:cNvPicPr preferRelativeResize="0"/>
          <p:nvPr/>
        </p:nvPicPr>
        <p:blipFill>
          <a:blip r:embed="rId3">
            <a:alphaModFix/>
          </a:blip>
          <a:stretch>
            <a:fillRect/>
          </a:stretch>
        </p:blipFill>
        <p:spPr>
          <a:xfrm>
            <a:off x="7674405" y="4076500"/>
            <a:ext cx="354969" cy="298475"/>
          </a:xfrm>
          <a:prstGeom prst="rect">
            <a:avLst/>
          </a:prstGeom>
          <a:noFill/>
          <a:ln>
            <a:noFill/>
          </a:ln>
        </p:spPr>
      </p:pic>
      <p:pic>
        <p:nvPicPr>
          <p:cNvPr id="693" name="Shape 693"/>
          <p:cNvPicPr preferRelativeResize="0"/>
          <p:nvPr/>
        </p:nvPicPr>
        <p:blipFill>
          <a:blip r:embed="rId4">
            <a:alphaModFix/>
          </a:blip>
          <a:stretch>
            <a:fillRect/>
          </a:stretch>
        </p:blipFill>
        <p:spPr>
          <a:xfrm>
            <a:off x="5160250" y="4163319"/>
            <a:ext cx="782100" cy="731181"/>
          </a:xfrm>
          <a:prstGeom prst="rect">
            <a:avLst/>
          </a:prstGeom>
          <a:noFill/>
          <a:ln>
            <a:noFill/>
          </a:ln>
        </p:spPr>
      </p:pic>
      <p:pic>
        <p:nvPicPr>
          <p:cNvPr id="694" name="Shape 694"/>
          <p:cNvPicPr preferRelativeResize="0"/>
          <p:nvPr/>
        </p:nvPicPr>
        <p:blipFill>
          <a:blip r:embed="rId4">
            <a:alphaModFix/>
          </a:blip>
          <a:stretch>
            <a:fillRect/>
          </a:stretch>
        </p:blipFill>
        <p:spPr>
          <a:xfrm>
            <a:off x="8055850" y="4163319"/>
            <a:ext cx="782100" cy="731181"/>
          </a:xfrm>
          <a:prstGeom prst="rect">
            <a:avLst/>
          </a:prstGeom>
          <a:noFill/>
          <a:ln>
            <a:noFill/>
          </a:ln>
        </p:spPr>
      </p:pic>
      <p:sp>
        <p:nvSpPr>
          <p:cNvPr id="695" name="Shape 695"/>
          <p:cNvSpPr/>
          <p:nvPr/>
        </p:nvSpPr>
        <p:spPr>
          <a:xfrm>
            <a:off x="1049800" y="3937525"/>
            <a:ext cx="1873200" cy="51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6" name="Shape 696"/>
          <p:cNvSpPr txBox="1"/>
          <p:nvPr/>
        </p:nvSpPr>
        <p:spPr>
          <a:xfrm>
            <a:off x="1033300" y="4005575"/>
            <a:ext cx="16074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Namenode Pod</a:t>
            </a:r>
            <a:endParaRPr/>
          </a:p>
        </p:txBody>
      </p:sp>
      <p:pic>
        <p:nvPicPr>
          <p:cNvPr id="697" name="Shape 697"/>
          <p:cNvPicPr preferRelativeResize="0"/>
          <p:nvPr/>
        </p:nvPicPr>
        <p:blipFill>
          <a:blip r:embed="rId3">
            <a:alphaModFix/>
          </a:blip>
          <a:stretch>
            <a:fillRect/>
          </a:stretch>
        </p:blipFill>
        <p:spPr>
          <a:xfrm>
            <a:off x="2492805" y="4076500"/>
            <a:ext cx="354969" cy="298475"/>
          </a:xfrm>
          <a:prstGeom prst="rect">
            <a:avLst/>
          </a:prstGeom>
          <a:noFill/>
          <a:ln>
            <a:noFill/>
          </a:ln>
        </p:spPr>
      </p:pic>
      <p:sp>
        <p:nvSpPr>
          <p:cNvPr id="698" name="Shape 698"/>
          <p:cNvSpPr txBox="1">
            <a:spLocks noGrp="1"/>
          </p:cNvSpPr>
          <p:nvPr>
            <p:ph type="body" idx="1"/>
          </p:nvPr>
        </p:nvSpPr>
        <p:spPr>
          <a:xfrm>
            <a:off x="311700" y="1152475"/>
            <a:ext cx="8520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(/fileA </a:t>
            </a:r>
            <a:r>
              <a:rPr lang="en" sz="1800">
                <a:solidFill>
                  <a:schemeClr val="dk1"/>
                </a:solidFill>
              </a:rPr>
              <a:t>→</a:t>
            </a:r>
            <a:r>
              <a:rPr lang="en" sz="1800"/>
              <a:t> Datanode 1 </a:t>
            </a:r>
            <a:r>
              <a:rPr lang="en" sz="1800">
                <a:solidFill>
                  <a:schemeClr val="dk1"/>
                </a:solidFill>
              </a:rPr>
              <a:t>→ </a:t>
            </a:r>
            <a:r>
              <a:rPr lang="en" sz="1800"/>
              <a:t>196.0.0.5)  ==  </a:t>
            </a:r>
            <a:r>
              <a:rPr lang="en"/>
              <a:t>Location of </a:t>
            </a:r>
            <a:r>
              <a:rPr lang="en" sz="1800"/>
              <a:t>Executor 1</a:t>
            </a:r>
            <a:br>
              <a:rPr lang="en" sz="1800"/>
            </a:br>
            <a:endParaRPr sz="1800">
              <a:solidFill>
                <a:srgbClr val="000000"/>
              </a:solidFill>
            </a:endParaRPr>
          </a:p>
        </p:txBody>
      </p:sp>
      <p:sp>
        <p:nvSpPr>
          <p:cNvPr id="699" name="Shape 699"/>
          <p:cNvSpPr txBox="1">
            <a:spLocks noGrp="1"/>
          </p:cNvSpPr>
          <p:nvPr>
            <p:ph type="body" idx="1"/>
          </p:nvPr>
        </p:nvSpPr>
        <p:spPr>
          <a:xfrm>
            <a:off x="311700" y="1152475"/>
            <a:ext cx="8520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(/fileA </a:t>
            </a:r>
            <a:r>
              <a:rPr lang="en" sz="1800">
                <a:solidFill>
                  <a:schemeClr val="dk1"/>
                </a:solidFill>
              </a:rPr>
              <a:t>→</a:t>
            </a:r>
            <a:r>
              <a:rPr lang="en" sz="1800"/>
              <a:t> Datanode 1 </a:t>
            </a:r>
            <a:r>
              <a:rPr lang="en" sz="1800">
                <a:solidFill>
                  <a:schemeClr val="dk1"/>
                </a:solidFill>
              </a:rPr>
              <a:t>→ </a:t>
            </a:r>
            <a:r>
              <a:rPr lang="en" sz="1800"/>
              <a:t>196.0.0.5)  </a:t>
            </a:r>
            <a:r>
              <a:rPr lang="en"/>
              <a:t>!</a:t>
            </a:r>
            <a:r>
              <a:rPr lang="en" sz="1800"/>
              <a:t>=  (Executor 1 </a:t>
            </a:r>
            <a:r>
              <a:rPr lang="en" sz="1800">
                <a:solidFill>
                  <a:schemeClr val="dk1"/>
                </a:solidFill>
              </a:rPr>
              <a:t>→</a:t>
            </a:r>
            <a:r>
              <a:rPr lang="en" sz="1800" b="1"/>
              <a:t>10.0.0.3</a:t>
            </a:r>
            <a:r>
              <a:rPr lang="en" sz="1800"/>
              <a:t>)</a:t>
            </a:r>
            <a:br>
              <a:rPr lang="en" sz="1800"/>
            </a:br>
            <a:endParaRPr sz="1800">
              <a:solidFill>
                <a:srgbClr val="000000"/>
              </a:solidFill>
            </a:endParaRPr>
          </a:p>
        </p:txBody>
      </p:sp>
      <p:sp>
        <p:nvSpPr>
          <p:cNvPr id="700" name="Shape 700"/>
          <p:cNvSpPr txBox="1">
            <a:spLocks noGrp="1"/>
          </p:cNvSpPr>
          <p:nvPr>
            <p:ph type="body" idx="1"/>
          </p:nvPr>
        </p:nvSpPr>
        <p:spPr>
          <a:xfrm>
            <a:off x="311700" y="1152475"/>
            <a:ext cx="8520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(/fileA </a:t>
            </a:r>
            <a:r>
              <a:rPr lang="en" sz="1800">
                <a:solidFill>
                  <a:schemeClr val="dk1"/>
                </a:solidFill>
              </a:rPr>
              <a:t>→</a:t>
            </a:r>
            <a:r>
              <a:rPr lang="en" sz="1800"/>
              <a:t> Datanode 1 </a:t>
            </a:r>
            <a:r>
              <a:rPr lang="en" sz="1800">
                <a:solidFill>
                  <a:schemeClr val="dk1"/>
                </a:solidFill>
              </a:rPr>
              <a:t>→ </a:t>
            </a:r>
            <a:r>
              <a:rPr lang="en" sz="1800"/>
              <a:t>196.0.0.5)  ==  (Executor 1 </a:t>
            </a:r>
            <a:r>
              <a:rPr lang="en" sz="1800">
                <a:solidFill>
                  <a:schemeClr val="dk1"/>
                </a:solidFill>
              </a:rPr>
              <a:t>→</a:t>
            </a:r>
            <a:r>
              <a:rPr lang="en" sz="1800" b="1"/>
              <a:t>10.0.0.3 </a:t>
            </a:r>
            <a:r>
              <a:rPr lang="en" sz="1800" b="1">
                <a:solidFill>
                  <a:schemeClr val="dk1"/>
                </a:solidFill>
              </a:rPr>
              <a:t>→</a:t>
            </a:r>
            <a:r>
              <a:rPr lang="en" sz="1800" b="1"/>
              <a:t> 196.0.0.5</a:t>
            </a:r>
            <a:r>
              <a:rPr lang="en" sz="1800"/>
              <a:t>)</a:t>
            </a:r>
            <a:br>
              <a:rPr lang="en" sz="1800"/>
            </a:br>
            <a:endParaRPr sz="1800">
              <a:solidFill>
                <a:srgbClr val="000000"/>
              </a:solidFill>
            </a:endParaRPr>
          </a:p>
        </p:txBody>
      </p:sp>
      <p:sp>
        <p:nvSpPr>
          <p:cNvPr id="701" name="Shape 7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Solved: Node locality</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9"/>
                                        </p:tgtEl>
                                        <p:attrNameLst>
                                          <p:attrName>style.visibility</p:attrName>
                                        </p:attrNameLst>
                                      </p:cBhvr>
                                      <p:to>
                                        <p:strVal val="visible"/>
                                      </p:to>
                                    </p:set>
                                    <p:animEffect transition="in" filter="fade">
                                      <p:cBhvr>
                                        <p:cTn id="7" dur="1000"/>
                                        <p:tgtEl>
                                          <p:spTgt spid="679"/>
                                        </p:tgtEl>
                                      </p:cBhvr>
                                    </p:animEffect>
                                  </p:childTnLst>
                                </p:cTn>
                              </p:par>
                              <p:par>
                                <p:cTn id="8" presetID="10" presetClass="entr" presetSubtype="0" fill="hold" nodeType="withEffect">
                                  <p:stCondLst>
                                    <p:cond delay="0"/>
                                  </p:stCondLst>
                                  <p:childTnLst>
                                    <p:set>
                                      <p:cBhvr>
                                        <p:cTn id="9" dur="1" fill="hold">
                                          <p:stCondLst>
                                            <p:cond delay="0"/>
                                          </p:stCondLst>
                                        </p:cTn>
                                        <p:tgtEl>
                                          <p:spTgt spid="693"/>
                                        </p:tgtEl>
                                        <p:attrNameLst>
                                          <p:attrName>style.visibility</p:attrName>
                                        </p:attrNameLst>
                                      </p:cBhvr>
                                      <p:to>
                                        <p:strVal val="visible"/>
                                      </p:to>
                                    </p:set>
                                    <p:animEffect transition="in" filter="fade">
                                      <p:cBhvr>
                                        <p:cTn id="10" dur="1000"/>
                                        <p:tgtEl>
                                          <p:spTgt spid="6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80"/>
                                        </p:tgtEl>
                                        <p:attrNameLst>
                                          <p:attrName>style.visibility</p:attrName>
                                        </p:attrNameLst>
                                      </p:cBhvr>
                                      <p:to>
                                        <p:strVal val="visible"/>
                                      </p:to>
                                    </p:set>
                                    <p:animEffect transition="in" filter="fade">
                                      <p:cBhvr>
                                        <p:cTn id="15" dur="1000"/>
                                        <p:tgtEl>
                                          <p:spTgt spid="680"/>
                                        </p:tgtEl>
                                      </p:cBhvr>
                                    </p:animEffect>
                                  </p:childTnLst>
                                </p:cTn>
                              </p:par>
                              <p:par>
                                <p:cTn id="16" presetID="10" presetClass="entr" presetSubtype="0" fill="hold" nodeType="withEffect">
                                  <p:stCondLst>
                                    <p:cond delay="0"/>
                                  </p:stCondLst>
                                  <p:childTnLst>
                                    <p:set>
                                      <p:cBhvr>
                                        <p:cTn id="17" dur="1" fill="hold">
                                          <p:stCondLst>
                                            <p:cond delay="0"/>
                                          </p:stCondLst>
                                        </p:cTn>
                                        <p:tgtEl>
                                          <p:spTgt spid="694"/>
                                        </p:tgtEl>
                                        <p:attrNameLst>
                                          <p:attrName>style.visibility</p:attrName>
                                        </p:attrNameLst>
                                      </p:cBhvr>
                                      <p:to>
                                        <p:strVal val="visible"/>
                                      </p:to>
                                    </p:set>
                                    <p:animEffect transition="in" filter="fade">
                                      <p:cBhvr>
                                        <p:cTn id="18" dur="1000"/>
                                        <p:tgtEl>
                                          <p:spTgt spid="6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72"/>
                                        </p:tgtEl>
                                        <p:attrNameLst>
                                          <p:attrName>style.visibility</p:attrName>
                                        </p:attrNameLst>
                                      </p:cBhvr>
                                      <p:to>
                                        <p:strVal val="visible"/>
                                      </p:to>
                                    </p:set>
                                    <p:animEffect transition="in" filter="fade">
                                      <p:cBhvr>
                                        <p:cTn id="23" dur="1000"/>
                                        <p:tgtEl>
                                          <p:spTgt spid="672"/>
                                        </p:tgtEl>
                                      </p:cBhvr>
                                    </p:animEffect>
                                  </p:childTnLst>
                                </p:cTn>
                              </p:par>
                              <p:par>
                                <p:cTn id="24" presetID="10" presetClass="entr" presetSubtype="0" fill="hold" nodeType="withEffect">
                                  <p:stCondLst>
                                    <p:cond delay="0"/>
                                  </p:stCondLst>
                                  <p:childTnLst>
                                    <p:set>
                                      <p:cBhvr>
                                        <p:cTn id="25" dur="1" fill="hold">
                                          <p:stCondLst>
                                            <p:cond delay="0"/>
                                          </p:stCondLst>
                                        </p:cTn>
                                        <p:tgtEl>
                                          <p:spTgt spid="673"/>
                                        </p:tgtEl>
                                        <p:attrNameLst>
                                          <p:attrName>style.visibility</p:attrName>
                                        </p:attrNameLst>
                                      </p:cBhvr>
                                      <p:to>
                                        <p:strVal val="visible"/>
                                      </p:to>
                                    </p:set>
                                    <p:animEffect transition="in" filter="fade">
                                      <p:cBhvr>
                                        <p:cTn id="26" dur="1000"/>
                                        <p:tgtEl>
                                          <p:spTgt spid="673"/>
                                        </p:tgtEl>
                                      </p:cBhvr>
                                    </p:animEffect>
                                  </p:childTnLst>
                                </p:cTn>
                              </p:par>
                              <p:par>
                                <p:cTn id="27" presetID="10" presetClass="entr" presetSubtype="0" fill="hold" nodeType="withEffect">
                                  <p:stCondLst>
                                    <p:cond delay="0"/>
                                  </p:stCondLst>
                                  <p:childTnLst>
                                    <p:set>
                                      <p:cBhvr>
                                        <p:cTn id="28" dur="1" fill="hold">
                                          <p:stCondLst>
                                            <p:cond delay="0"/>
                                          </p:stCondLst>
                                        </p:cTn>
                                        <p:tgtEl>
                                          <p:spTgt spid="674"/>
                                        </p:tgtEl>
                                        <p:attrNameLst>
                                          <p:attrName>style.visibility</p:attrName>
                                        </p:attrNameLst>
                                      </p:cBhvr>
                                      <p:to>
                                        <p:strVal val="visible"/>
                                      </p:to>
                                    </p:set>
                                    <p:animEffect transition="in" filter="fade">
                                      <p:cBhvr>
                                        <p:cTn id="29" dur="1000"/>
                                        <p:tgtEl>
                                          <p:spTgt spid="674"/>
                                        </p:tgtEl>
                                      </p:cBhvr>
                                    </p:animEffect>
                                  </p:childTnLst>
                                </p:cTn>
                              </p:par>
                              <p:par>
                                <p:cTn id="30" presetID="10" presetClass="entr" presetSubtype="0" fill="hold" nodeType="withEffect">
                                  <p:stCondLst>
                                    <p:cond delay="0"/>
                                  </p:stCondLst>
                                  <p:childTnLst>
                                    <p:set>
                                      <p:cBhvr>
                                        <p:cTn id="31" dur="1" fill="hold">
                                          <p:stCondLst>
                                            <p:cond delay="0"/>
                                          </p:stCondLst>
                                        </p:cTn>
                                        <p:tgtEl>
                                          <p:spTgt spid="675"/>
                                        </p:tgtEl>
                                        <p:attrNameLst>
                                          <p:attrName>style.visibility</p:attrName>
                                        </p:attrNameLst>
                                      </p:cBhvr>
                                      <p:to>
                                        <p:strVal val="visible"/>
                                      </p:to>
                                    </p:set>
                                    <p:animEffect transition="in" filter="fade">
                                      <p:cBhvr>
                                        <p:cTn id="32" dur="1000"/>
                                        <p:tgtEl>
                                          <p:spTgt spid="6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6"/>
                                        </p:tgtEl>
                                        <p:attrNameLst>
                                          <p:attrName>style.visibility</p:attrName>
                                        </p:attrNameLst>
                                      </p:cBhvr>
                                      <p:to>
                                        <p:strVal val="visible"/>
                                      </p:to>
                                    </p:set>
                                    <p:animEffect transition="in" filter="fade">
                                      <p:cBhvr>
                                        <p:cTn id="37" dur="1000"/>
                                        <p:tgtEl>
                                          <p:spTgt spid="686"/>
                                        </p:tgtEl>
                                      </p:cBhvr>
                                    </p:animEffect>
                                  </p:childTnLst>
                                </p:cTn>
                              </p:par>
                              <p:par>
                                <p:cTn id="38" presetID="10" presetClass="entr" presetSubtype="0" fill="hold" nodeType="withEffect">
                                  <p:stCondLst>
                                    <p:cond delay="0"/>
                                  </p:stCondLst>
                                  <p:childTnLst>
                                    <p:set>
                                      <p:cBhvr>
                                        <p:cTn id="39" dur="1" fill="hold">
                                          <p:stCondLst>
                                            <p:cond delay="0"/>
                                          </p:stCondLst>
                                        </p:cTn>
                                        <p:tgtEl>
                                          <p:spTgt spid="685"/>
                                        </p:tgtEl>
                                        <p:attrNameLst>
                                          <p:attrName>style.visibility</p:attrName>
                                        </p:attrNameLst>
                                      </p:cBhvr>
                                      <p:to>
                                        <p:strVal val="visible"/>
                                      </p:to>
                                    </p:set>
                                    <p:animEffect transition="in" filter="fade">
                                      <p:cBhvr>
                                        <p:cTn id="40" dur="1000"/>
                                        <p:tgtEl>
                                          <p:spTgt spid="68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71"/>
                                        </p:tgtEl>
                                        <p:attrNameLst>
                                          <p:attrName>style.visibility</p:attrName>
                                        </p:attrNameLst>
                                      </p:cBhvr>
                                      <p:to>
                                        <p:strVal val="visible"/>
                                      </p:to>
                                    </p:set>
                                    <p:animEffect transition="in" filter="fade">
                                      <p:cBhvr>
                                        <p:cTn id="45" dur="1000"/>
                                        <p:tgtEl>
                                          <p:spTgt spid="67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1000"/>
                                        <p:tgtEl>
                                          <p:spTgt spid="671"/>
                                        </p:tgtEl>
                                      </p:cBhvr>
                                    </p:animEffect>
                                    <p:set>
                                      <p:cBhvr>
                                        <p:cTn id="50" dur="1" fill="hold">
                                          <p:stCondLst>
                                            <p:cond delay="1000"/>
                                          </p:stCondLst>
                                        </p:cTn>
                                        <p:tgtEl>
                                          <p:spTgt spid="67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698"/>
                                        </p:tgtEl>
                                        <p:attrNameLst>
                                          <p:attrName>style.visibility</p:attrName>
                                        </p:attrNameLst>
                                      </p:cBhvr>
                                      <p:to>
                                        <p:strVal val="visible"/>
                                      </p:to>
                                    </p:set>
                                    <p:animEffect transition="in" filter="fade">
                                      <p:cBhvr>
                                        <p:cTn id="53" dur="1000"/>
                                        <p:tgtEl>
                                          <p:spTgt spid="69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00"/>
                                        <p:tgtEl>
                                          <p:spTgt spid="698"/>
                                        </p:tgtEl>
                                      </p:cBhvr>
                                    </p:animEffect>
                                    <p:set>
                                      <p:cBhvr>
                                        <p:cTn id="58" dur="1" fill="hold">
                                          <p:stCondLst>
                                            <p:cond delay="1000"/>
                                          </p:stCondLst>
                                        </p:cTn>
                                        <p:tgtEl>
                                          <p:spTgt spid="698"/>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699"/>
                                        </p:tgtEl>
                                        <p:attrNameLst>
                                          <p:attrName>style.visibility</p:attrName>
                                        </p:attrNameLst>
                                      </p:cBhvr>
                                      <p:to>
                                        <p:strVal val="visible"/>
                                      </p:to>
                                    </p:set>
                                    <p:animEffect transition="in" filter="fade">
                                      <p:cBhvr>
                                        <p:cTn id="61" dur="1000"/>
                                        <p:tgtEl>
                                          <p:spTgt spid="69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1000"/>
                                        <p:tgtEl>
                                          <p:spTgt spid="659"/>
                                        </p:tgtEl>
                                      </p:cBhvr>
                                    </p:animEffect>
                                    <p:set>
                                      <p:cBhvr>
                                        <p:cTn id="66" dur="1" fill="hold">
                                          <p:stCondLst>
                                            <p:cond delay="1000"/>
                                          </p:stCondLst>
                                        </p:cTn>
                                        <p:tgtEl>
                                          <p:spTgt spid="65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01"/>
                                        </p:tgtEl>
                                        <p:attrNameLst>
                                          <p:attrName>style.visibility</p:attrName>
                                        </p:attrNameLst>
                                      </p:cBhvr>
                                      <p:to>
                                        <p:strVal val="visible"/>
                                      </p:to>
                                    </p:set>
                                    <p:animEffect transition="in" filter="fade">
                                      <p:cBhvr>
                                        <p:cTn id="71" dur="1000"/>
                                        <p:tgtEl>
                                          <p:spTgt spid="70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1000"/>
                                        <p:tgtEl>
                                          <p:spTgt spid="699"/>
                                        </p:tgtEl>
                                      </p:cBhvr>
                                    </p:animEffect>
                                    <p:set>
                                      <p:cBhvr>
                                        <p:cTn id="76" dur="1" fill="hold">
                                          <p:stCondLst>
                                            <p:cond delay="1000"/>
                                          </p:stCondLst>
                                        </p:cTn>
                                        <p:tgtEl>
                                          <p:spTgt spid="699"/>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700"/>
                                        </p:tgtEl>
                                        <p:attrNameLst>
                                          <p:attrName>style.visibility</p:attrName>
                                        </p:attrNameLst>
                                      </p:cBhvr>
                                      <p:to>
                                        <p:strVal val="visible"/>
                                      </p:to>
                                    </p:set>
                                    <p:animEffect transition="in" filter="fade">
                                      <p:cBhvr>
                                        <p:cTn id="79" dur="1000"/>
                                        <p:tgtEl>
                                          <p:spTgt spid="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Problem: Rack locality broken with virtual pod IPs</a:t>
            </a:r>
            <a:endParaRPr/>
          </a:p>
        </p:txBody>
      </p:sp>
      <p:pic>
        <p:nvPicPr>
          <p:cNvPr id="707" name="Shape 707"/>
          <p:cNvPicPr preferRelativeResize="0"/>
          <p:nvPr/>
        </p:nvPicPr>
        <p:blipFill>
          <a:blip r:embed="rId3">
            <a:alphaModFix/>
          </a:blip>
          <a:stretch>
            <a:fillRect/>
          </a:stretch>
        </p:blipFill>
        <p:spPr>
          <a:xfrm>
            <a:off x="6358901" y="1157225"/>
            <a:ext cx="2605626" cy="3300476"/>
          </a:xfrm>
          <a:prstGeom prst="rect">
            <a:avLst/>
          </a:prstGeom>
          <a:noFill/>
          <a:ln>
            <a:noFill/>
          </a:ln>
        </p:spPr>
      </p:pic>
      <p:sp>
        <p:nvSpPr>
          <p:cNvPr id="708" name="Shape 708"/>
          <p:cNvSpPr/>
          <p:nvPr/>
        </p:nvSpPr>
        <p:spPr>
          <a:xfrm>
            <a:off x="3523250" y="1798675"/>
            <a:ext cx="2442900" cy="277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9" name="Shape 709"/>
          <p:cNvSpPr/>
          <p:nvPr/>
        </p:nvSpPr>
        <p:spPr>
          <a:xfrm>
            <a:off x="3945000" y="2043225"/>
            <a:ext cx="1857000" cy="1243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0" name="Shape 710"/>
          <p:cNvSpPr txBox="1"/>
          <p:nvPr/>
        </p:nvSpPr>
        <p:spPr>
          <a:xfrm>
            <a:off x="4224000" y="2043225"/>
            <a:ext cx="15930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711" name="Shape 711"/>
          <p:cNvSpPr txBox="1"/>
          <p:nvPr/>
        </p:nvSpPr>
        <p:spPr>
          <a:xfrm>
            <a:off x="4833525" y="28814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sp>
        <p:nvSpPr>
          <p:cNvPr id="712" name="Shape 712"/>
          <p:cNvSpPr/>
          <p:nvPr/>
        </p:nvSpPr>
        <p:spPr>
          <a:xfrm>
            <a:off x="241675" y="1801325"/>
            <a:ext cx="3157800" cy="277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p:nvPr/>
        </p:nvSpPr>
        <p:spPr>
          <a:xfrm>
            <a:off x="804700" y="20415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4" name="Shape 714"/>
          <p:cNvSpPr txBox="1"/>
          <p:nvPr/>
        </p:nvSpPr>
        <p:spPr>
          <a:xfrm>
            <a:off x="1099800" y="20432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a:t>
            </a:r>
            <a:endParaRPr/>
          </a:p>
        </p:txBody>
      </p:sp>
      <p:sp>
        <p:nvSpPr>
          <p:cNvPr id="715" name="Shape 715"/>
          <p:cNvSpPr txBox="1"/>
          <p:nvPr/>
        </p:nvSpPr>
        <p:spPr>
          <a:xfrm>
            <a:off x="1709325" y="29576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cxnSp>
        <p:nvCxnSpPr>
          <p:cNvPr id="716" name="Shape 716"/>
          <p:cNvCxnSpPr/>
          <p:nvPr/>
        </p:nvCxnSpPr>
        <p:spPr>
          <a:xfrm rot="10800000" flipH="1">
            <a:off x="2269775" y="2532925"/>
            <a:ext cx="1808400" cy="28200"/>
          </a:xfrm>
          <a:prstGeom prst="straightConnector1">
            <a:avLst/>
          </a:prstGeom>
          <a:noFill/>
          <a:ln w="38100" cap="flat" cmpd="sng">
            <a:solidFill>
              <a:schemeClr val="dk2"/>
            </a:solidFill>
            <a:prstDash val="solid"/>
            <a:round/>
            <a:headEnd type="none" w="med" len="med"/>
            <a:tailEnd type="triangle" w="med" len="med"/>
          </a:ln>
        </p:spPr>
      </p:cxnSp>
      <p:sp>
        <p:nvSpPr>
          <p:cNvPr id="717" name="Shape 717"/>
          <p:cNvSpPr txBox="1"/>
          <p:nvPr/>
        </p:nvSpPr>
        <p:spPr>
          <a:xfrm>
            <a:off x="2278825" y="2115525"/>
            <a:ext cx="13428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mic Sans MS"/>
                <a:ea typeface="Comic Sans MS"/>
                <a:cs typeface="Comic Sans MS"/>
                <a:sym typeface="Comic Sans MS"/>
              </a:rPr>
              <a:t>Read /fileA</a:t>
            </a:r>
            <a:endParaRPr b="1">
              <a:latin typeface="Comic Sans MS"/>
              <a:ea typeface="Comic Sans MS"/>
              <a:cs typeface="Comic Sans MS"/>
              <a:sym typeface="Comic Sans MS"/>
            </a:endParaRPr>
          </a:p>
        </p:txBody>
      </p:sp>
      <p:pic>
        <p:nvPicPr>
          <p:cNvPr id="718" name="Shape 718"/>
          <p:cNvPicPr preferRelativeResize="0"/>
          <p:nvPr/>
        </p:nvPicPr>
        <p:blipFill>
          <a:blip r:embed="rId4">
            <a:alphaModFix/>
          </a:blip>
          <a:stretch>
            <a:fillRect/>
          </a:stretch>
        </p:blipFill>
        <p:spPr>
          <a:xfrm>
            <a:off x="1354355" y="2515737"/>
            <a:ext cx="354969" cy="298475"/>
          </a:xfrm>
          <a:prstGeom prst="rect">
            <a:avLst/>
          </a:prstGeom>
          <a:noFill/>
          <a:ln>
            <a:noFill/>
          </a:ln>
        </p:spPr>
      </p:pic>
      <p:pic>
        <p:nvPicPr>
          <p:cNvPr id="719" name="Shape 719"/>
          <p:cNvPicPr preferRelativeResize="0"/>
          <p:nvPr/>
        </p:nvPicPr>
        <p:blipFill>
          <a:blip r:embed="rId4">
            <a:alphaModFix/>
          </a:blip>
          <a:stretch>
            <a:fillRect/>
          </a:stretch>
        </p:blipFill>
        <p:spPr>
          <a:xfrm>
            <a:off x="4606918" y="2409925"/>
            <a:ext cx="354969" cy="298475"/>
          </a:xfrm>
          <a:prstGeom prst="rect">
            <a:avLst/>
          </a:prstGeom>
          <a:noFill/>
          <a:ln>
            <a:noFill/>
          </a:ln>
        </p:spPr>
      </p:pic>
      <p:sp>
        <p:nvSpPr>
          <p:cNvPr id="720" name="Shape 720"/>
          <p:cNvSpPr txBox="1"/>
          <p:nvPr/>
        </p:nvSpPr>
        <p:spPr>
          <a:xfrm>
            <a:off x="2640875" y="3436800"/>
            <a:ext cx="11208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/fileA</a:t>
            </a:r>
            <a:endParaRPr/>
          </a:p>
        </p:txBody>
      </p:sp>
      <p:sp>
        <p:nvSpPr>
          <p:cNvPr id="721" name="Shape 721"/>
          <p:cNvSpPr txBox="1"/>
          <p:nvPr/>
        </p:nvSpPr>
        <p:spPr>
          <a:xfrm>
            <a:off x="262432" y="4053250"/>
            <a:ext cx="9279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722" name="Shape 722"/>
          <p:cNvSpPr txBox="1"/>
          <p:nvPr/>
        </p:nvSpPr>
        <p:spPr>
          <a:xfrm>
            <a:off x="200288" y="4205650"/>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723" name="Shape 723"/>
          <p:cNvSpPr txBox="1"/>
          <p:nvPr/>
        </p:nvSpPr>
        <p:spPr>
          <a:xfrm>
            <a:off x="3522625" y="39957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724" name="Shape 724"/>
          <p:cNvSpPr txBox="1"/>
          <p:nvPr/>
        </p:nvSpPr>
        <p:spPr>
          <a:xfrm>
            <a:off x="3482888" y="41768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cxnSp>
        <p:nvCxnSpPr>
          <p:cNvPr id="725" name="Shape 725"/>
          <p:cNvCxnSpPr/>
          <p:nvPr/>
        </p:nvCxnSpPr>
        <p:spPr>
          <a:xfrm rot="10800000" flipH="1">
            <a:off x="1717438" y="2837875"/>
            <a:ext cx="2648100" cy="1017000"/>
          </a:xfrm>
          <a:prstGeom prst="straightConnector1">
            <a:avLst/>
          </a:prstGeom>
          <a:noFill/>
          <a:ln w="38100" cap="flat" cmpd="sng">
            <a:solidFill>
              <a:srgbClr val="9900FF"/>
            </a:solidFill>
            <a:prstDash val="dot"/>
            <a:round/>
            <a:headEnd type="none" w="med" len="med"/>
            <a:tailEnd type="triangle" w="med" len="med"/>
          </a:ln>
        </p:spPr>
      </p:cxnSp>
      <p:sp>
        <p:nvSpPr>
          <p:cNvPr id="726" name="Shape 726"/>
          <p:cNvSpPr/>
          <p:nvPr/>
        </p:nvSpPr>
        <p:spPr>
          <a:xfrm>
            <a:off x="421125" y="3480325"/>
            <a:ext cx="2063400" cy="57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7" name="Shape 727"/>
          <p:cNvSpPr txBox="1"/>
          <p:nvPr/>
        </p:nvSpPr>
        <p:spPr>
          <a:xfrm>
            <a:off x="421125" y="3543100"/>
            <a:ext cx="15930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Pod 1</a:t>
            </a:r>
            <a:endParaRPr/>
          </a:p>
        </p:txBody>
      </p:sp>
      <p:pic>
        <p:nvPicPr>
          <p:cNvPr id="728" name="Shape 728"/>
          <p:cNvPicPr preferRelativeResize="0"/>
          <p:nvPr/>
        </p:nvPicPr>
        <p:blipFill>
          <a:blip r:embed="rId4">
            <a:alphaModFix/>
          </a:blip>
          <a:stretch>
            <a:fillRect/>
          </a:stretch>
        </p:blipFill>
        <p:spPr>
          <a:xfrm>
            <a:off x="1959405" y="3619300"/>
            <a:ext cx="354969" cy="298475"/>
          </a:xfrm>
          <a:prstGeom prst="rect">
            <a:avLst/>
          </a:prstGeom>
          <a:noFill/>
          <a:ln>
            <a:noFill/>
          </a:ln>
        </p:spPr>
      </p:pic>
      <p:sp>
        <p:nvSpPr>
          <p:cNvPr id="729" name="Shape 729"/>
          <p:cNvSpPr/>
          <p:nvPr/>
        </p:nvSpPr>
        <p:spPr>
          <a:xfrm>
            <a:off x="3621525" y="3556525"/>
            <a:ext cx="1857000" cy="57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0" name="Shape 730"/>
          <p:cNvSpPr txBox="1"/>
          <p:nvPr/>
        </p:nvSpPr>
        <p:spPr>
          <a:xfrm>
            <a:off x="3545325" y="3619300"/>
            <a:ext cx="15930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Pod 2</a:t>
            </a:r>
            <a:endParaRPr/>
          </a:p>
        </p:txBody>
      </p:sp>
      <p:pic>
        <p:nvPicPr>
          <p:cNvPr id="731" name="Shape 731"/>
          <p:cNvPicPr preferRelativeResize="0"/>
          <p:nvPr/>
        </p:nvPicPr>
        <p:blipFill>
          <a:blip r:embed="rId4">
            <a:alphaModFix/>
          </a:blip>
          <a:stretch>
            <a:fillRect/>
          </a:stretch>
        </p:blipFill>
        <p:spPr>
          <a:xfrm>
            <a:off x="5007405" y="3695500"/>
            <a:ext cx="354969" cy="298475"/>
          </a:xfrm>
          <a:prstGeom prst="rect">
            <a:avLst/>
          </a:prstGeom>
          <a:noFill/>
          <a:ln>
            <a:noFill/>
          </a:ln>
        </p:spPr>
      </p:pic>
      <p:pic>
        <p:nvPicPr>
          <p:cNvPr id="732" name="Shape 732"/>
          <p:cNvPicPr preferRelativeResize="0"/>
          <p:nvPr/>
        </p:nvPicPr>
        <p:blipFill>
          <a:blip r:embed="rId5">
            <a:alphaModFix/>
          </a:blip>
          <a:stretch>
            <a:fillRect/>
          </a:stretch>
        </p:blipFill>
        <p:spPr>
          <a:xfrm>
            <a:off x="2569450" y="3782319"/>
            <a:ext cx="782100" cy="731181"/>
          </a:xfrm>
          <a:prstGeom prst="rect">
            <a:avLst/>
          </a:prstGeom>
          <a:noFill/>
          <a:ln>
            <a:noFill/>
          </a:ln>
        </p:spPr>
      </p:pic>
      <p:sp>
        <p:nvSpPr>
          <p:cNvPr id="733" name="Shape 733"/>
          <p:cNvSpPr txBox="1">
            <a:spLocks noGrp="1"/>
          </p:cNvSpPr>
          <p:nvPr>
            <p:ph type="body" idx="1"/>
          </p:nvPr>
        </p:nvSpPr>
        <p:spPr>
          <a:xfrm>
            <a:off x="311700" y="1000075"/>
            <a:ext cx="8520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a:t>(/fileA </a:t>
            </a:r>
            <a:r>
              <a:rPr lang="en" sz="1500">
                <a:solidFill>
                  <a:schemeClr val="dk1"/>
                </a:solidFill>
              </a:rPr>
              <a:t>→</a:t>
            </a:r>
            <a:r>
              <a:rPr lang="en" sz="1500"/>
              <a:t> Datanode 1 </a:t>
            </a:r>
            <a:r>
              <a:rPr lang="en" sz="1500">
                <a:solidFill>
                  <a:schemeClr val="dk1"/>
                </a:solidFill>
              </a:rPr>
              <a:t>→ </a:t>
            </a:r>
            <a:r>
              <a:rPr lang="en" sz="1500"/>
              <a:t>196.0.0.5 </a:t>
            </a:r>
            <a:r>
              <a:rPr lang="en" sz="1500">
                <a:solidFill>
                  <a:schemeClr val="dk1"/>
                </a:solidFill>
              </a:rPr>
              <a:t>→ Rack 1</a:t>
            </a:r>
            <a:r>
              <a:rPr lang="en" sz="1500"/>
              <a:t>)  !=  (Executor 1 </a:t>
            </a:r>
            <a:r>
              <a:rPr lang="en" sz="1500">
                <a:solidFill>
                  <a:schemeClr val="dk1"/>
                </a:solidFill>
              </a:rPr>
              <a:t>→</a:t>
            </a:r>
            <a:r>
              <a:rPr lang="en" sz="1500" b="1"/>
              <a:t>10.0.1.2</a:t>
            </a:r>
            <a:r>
              <a:rPr lang="en" sz="1500"/>
              <a:t>)</a:t>
            </a:r>
            <a:br>
              <a:rPr lang="en" sz="1500"/>
            </a:br>
            <a:endParaRPr sz="1500">
              <a:solidFill>
                <a:srgbClr val="000000"/>
              </a:solidFill>
            </a:endParaRPr>
          </a:p>
        </p:txBody>
      </p:sp>
      <p:sp>
        <p:nvSpPr>
          <p:cNvPr id="734" name="Shape 734"/>
          <p:cNvSpPr/>
          <p:nvPr/>
        </p:nvSpPr>
        <p:spPr>
          <a:xfrm>
            <a:off x="6349825" y="1801325"/>
            <a:ext cx="2700600" cy="277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5" name="Shape 735"/>
          <p:cNvSpPr/>
          <p:nvPr/>
        </p:nvSpPr>
        <p:spPr>
          <a:xfrm>
            <a:off x="6764400" y="2043225"/>
            <a:ext cx="1857000" cy="1243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6" name="Shape 736"/>
          <p:cNvSpPr txBox="1"/>
          <p:nvPr/>
        </p:nvSpPr>
        <p:spPr>
          <a:xfrm>
            <a:off x="7043400" y="2043225"/>
            <a:ext cx="15930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737" name="Shape 737"/>
          <p:cNvSpPr txBox="1"/>
          <p:nvPr/>
        </p:nvSpPr>
        <p:spPr>
          <a:xfrm>
            <a:off x="7652925" y="28814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10.0.2.2</a:t>
            </a:r>
            <a:endParaRPr sz="1800"/>
          </a:p>
        </p:txBody>
      </p:sp>
      <p:sp>
        <p:nvSpPr>
          <p:cNvPr id="738" name="Shape 738"/>
          <p:cNvSpPr/>
          <p:nvPr/>
        </p:nvSpPr>
        <p:spPr>
          <a:xfrm>
            <a:off x="2736425" y="1630525"/>
            <a:ext cx="4079451" cy="635275"/>
          </a:xfrm>
          <a:custGeom>
            <a:avLst/>
            <a:gdLst/>
            <a:ahLst/>
            <a:cxnLst/>
            <a:rect l="0" t="0" r="0" b="0"/>
            <a:pathLst>
              <a:path w="146348" h="25411" extrusionOk="0">
                <a:moveTo>
                  <a:pt x="0" y="18520"/>
                </a:moveTo>
                <a:cubicBezTo>
                  <a:pt x="16735" y="15457"/>
                  <a:pt x="76018" y="-1004"/>
                  <a:pt x="100409" y="144"/>
                </a:cubicBezTo>
                <a:cubicBezTo>
                  <a:pt x="124800" y="1293"/>
                  <a:pt x="138692" y="21200"/>
                  <a:pt x="146348" y="25411"/>
                </a:cubicBezTo>
              </a:path>
            </a:pathLst>
          </a:custGeom>
          <a:noFill/>
          <a:ln w="38100" cap="flat" cmpd="sng">
            <a:solidFill>
              <a:schemeClr val="dk2"/>
            </a:solidFill>
            <a:prstDash val="solid"/>
            <a:round/>
            <a:headEnd type="none" w="med" len="med"/>
            <a:tailEnd type="triangle" w="med" len="med"/>
          </a:ln>
        </p:spPr>
      </p:sp>
      <p:sp>
        <p:nvSpPr>
          <p:cNvPr id="739" name="Shape 739"/>
          <p:cNvSpPr txBox="1"/>
          <p:nvPr/>
        </p:nvSpPr>
        <p:spPr>
          <a:xfrm>
            <a:off x="5966225" y="1431175"/>
            <a:ext cx="14601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mic Sans MS"/>
                <a:ea typeface="Comic Sans MS"/>
                <a:cs typeface="Comic Sans MS"/>
                <a:sym typeface="Comic Sans MS"/>
              </a:rPr>
              <a:t>Read /fileB</a:t>
            </a:r>
            <a:endParaRPr b="1">
              <a:latin typeface="Comic Sans MS"/>
              <a:ea typeface="Comic Sans MS"/>
              <a:cs typeface="Comic Sans MS"/>
              <a:sym typeface="Comic Sans MS"/>
            </a:endParaRPr>
          </a:p>
        </p:txBody>
      </p:sp>
      <p:pic>
        <p:nvPicPr>
          <p:cNvPr id="740" name="Shape 740"/>
          <p:cNvPicPr preferRelativeResize="0"/>
          <p:nvPr/>
        </p:nvPicPr>
        <p:blipFill>
          <a:blip r:embed="rId4">
            <a:alphaModFix/>
          </a:blip>
          <a:stretch>
            <a:fillRect/>
          </a:stretch>
        </p:blipFill>
        <p:spPr>
          <a:xfrm>
            <a:off x="7426318" y="2409925"/>
            <a:ext cx="354969" cy="298475"/>
          </a:xfrm>
          <a:prstGeom prst="rect">
            <a:avLst/>
          </a:prstGeom>
          <a:noFill/>
          <a:ln>
            <a:noFill/>
          </a:ln>
        </p:spPr>
      </p:pic>
      <p:sp>
        <p:nvSpPr>
          <p:cNvPr id="741" name="Shape 741"/>
          <p:cNvSpPr txBox="1"/>
          <p:nvPr/>
        </p:nvSpPr>
        <p:spPr>
          <a:xfrm>
            <a:off x="8333750" y="3436800"/>
            <a:ext cx="11208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/fileB</a:t>
            </a:r>
            <a:endParaRPr/>
          </a:p>
        </p:txBody>
      </p:sp>
      <p:sp>
        <p:nvSpPr>
          <p:cNvPr id="742" name="Shape 742"/>
          <p:cNvSpPr txBox="1"/>
          <p:nvPr/>
        </p:nvSpPr>
        <p:spPr>
          <a:xfrm>
            <a:off x="6342025" y="39957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C</a:t>
            </a:r>
            <a:endParaRPr/>
          </a:p>
        </p:txBody>
      </p:sp>
      <p:sp>
        <p:nvSpPr>
          <p:cNvPr id="743" name="Shape 743"/>
          <p:cNvSpPr txBox="1"/>
          <p:nvPr/>
        </p:nvSpPr>
        <p:spPr>
          <a:xfrm>
            <a:off x="6302288" y="41768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196.0.1.5</a:t>
            </a:r>
            <a:endParaRPr sz="1800"/>
          </a:p>
        </p:txBody>
      </p:sp>
      <p:cxnSp>
        <p:nvCxnSpPr>
          <p:cNvPr id="744" name="Shape 744"/>
          <p:cNvCxnSpPr/>
          <p:nvPr/>
        </p:nvCxnSpPr>
        <p:spPr>
          <a:xfrm rot="10800000" flipH="1">
            <a:off x="7537375" y="2837975"/>
            <a:ext cx="2700" cy="946500"/>
          </a:xfrm>
          <a:prstGeom prst="straightConnector1">
            <a:avLst/>
          </a:prstGeom>
          <a:noFill/>
          <a:ln w="38100" cap="flat" cmpd="sng">
            <a:solidFill>
              <a:srgbClr val="9900FF"/>
            </a:solidFill>
            <a:prstDash val="dot"/>
            <a:round/>
            <a:headEnd type="none" w="med" len="med"/>
            <a:tailEnd type="triangle" w="med" len="med"/>
          </a:ln>
        </p:spPr>
      </p:cxnSp>
      <p:sp>
        <p:nvSpPr>
          <p:cNvPr id="745" name="Shape 745"/>
          <p:cNvSpPr/>
          <p:nvPr/>
        </p:nvSpPr>
        <p:spPr>
          <a:xfrm>
            <a:off x="6440925" y="3556525"/>
            <a:ext cx="1857000" cy="57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6" name="Shape 746"/>
          <p:cNvSpPr txBox="1"/>
          <p:nvPr/>
        </p:nvSpPr>
        <p:spPr>
          <a:xfrm>
            <a:off x="6364725" y="3619300"/>
            <a:ext cx="15930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Pod 3</a:t>
            </a:r>
            <a:endParaRPr/>
          </a:p>
        </p:txBody>
      </p:sp>
      <p:pic>
        <p:nvPicPr>
          <p:cNvPr id="747" name="Shape 747"/>
          <p:cNvPicPr preferRelativeResize="0"/>
          <p:nvPr/>
        </p:nvPicPr>
        <p:blipFill>
          <a:blip r:embed="rId4">
            <a:alphaModFix/>
          </a:blip>
          <a:stretch>
            <a:fillRect/>
          </a:stretch>
        </p:blipFill>
        <p:spPr>
          <a:xfrm>
            <a:off x="7826805" y="3695500"/>
            <a:ext cx="354969" cy="298475"/>
          </a:xfrm>
          <a:prstGeom prst="rect">
            <a:avLst/>
          </a:prstGeom>
          <a:noFill/>
          <a:ln>
            <a:noFill/>
          </a:ln>
        </p:spPr>
      </p:pic>
      <p:pic>
        <p:nvPicPr>
          <p:cNvPr id="748" name="Shape 748"/>
          <p:cNvPicPr preferRelativeResize="0"/>
          <p:nvPr/>
        </p:nvPicPr>
        <p:blipFill>
          <a:blip r:embed="rId5">
            <a:alphaModFix/>
          </a:blip>
          <a:stretch>
            <a:fillRect/>
          </a:stretch>
        </p:blipFill>
        <p:spPr>
          <a:xfrm>
            <a:off x="8208250" y="3782319"/>
            <a:ext cx="782100" cy="731181"/>
          </a:xfrm>
          <a:prstGeom prst="rect">
            <a:avLst/>
          </a:prstGeom>
          <a:noFill/>
          <a:ln>
            <a:noFill/>
          </a:ln>
        </p:spPr>
      </p:pic>
      <p:cxnSp>
        <p:nvCxnSpPr>
          <p:cNvPr id="749" name="Shape 749"/>
          <p:cNvCxnSpPr/>
          <p:nvPr/>
        </p:nvCxnSpPr>
        <p:spPr>
          <a:xfrm flipH="1">
            <a:off x="6151400" y="1918200"/>
            <a:ext cx="22500" cy="3124800"/>
          </a:xfrm>
          <a:prstGeom prst="straightConnector1">
            <a:avLst/>
          </a:prstGeom>
          <a:noFill/>
          <a:ln w="76200" cap="flat" cmpd="sng">
            <a:solidFill>
              <a:schemeClr val="dk2"/>
            </a:solidFill>
            <a:prstDash val="solid"/>
            <a:round/>
            <a:headEnd type="none" w="med" len="med"/>
            <a:tailEnd type="none" w="med" len="med"/>
          </a:ln>
        </p:spPr>
      </p:cxnSp>
      <p:sp>
        <p:nvSpPr>
          <p:cNvPr id="750" name="Shape 750"/>
          <p:cNvSpPr txBox="1"/>
          <p:nvPr/>
        </p:nvSpPr>
        <p:spPr>
          <a:xfrm>
            <a:off x="4869625" y="4630125"/>
            <a:ext cx="11208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Rack 1</a:t>
            </a:r>
            <a:endParaRPr b="1"/>
          </a:p>
        </p:txBody>
      </p:sp>
      <p:sp>
        <p:nvSpPr>
          <p:cNvPr id="751" name="Shape 751"/>
          <p:cNvSpPr txBox="1"/>
          <p:nvPr/>
        </p:nvSpPr>
        <p:spPr>
          <a:xfrm>
            <a:off x="6393625" y="4630125"/>
            <a:ext cx="11208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Rack 2</a:t>
            </a:r>
            <a:endParaRPr b="1"/>
          </a:p>
        </p:txBody>
      </p:sp>
      <p:sp>
        <p:nvSpPr>
          <p:cNvPr id="752" name="Shape 752"/>
          <p:cNvSpPr txBox="1">
            <a:spLocks noGrp="1"/>
          </p:cNvSpPr>
          <p:nvPr>
            <p:ph type="body" idx="1"/>
          </p:nvPr>
        </p:nvSpPr>
        <p:spPr>
          <a:xfrm>
            <a:off x="3131100" y="1000075"/>
            <a:ext cx="3340200" cy="63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a:t>Rack of fileA ==  Rack of Executor 1</a:t>
            </a:r>
            <a:br>
              <a:rPr lang="en" sz="1500"/>
            </a:br>
            <a:endParaRPr sz="1500">
              <a:solidFill>
                <a:srgbClr val="000000"/>
              </a:solidFill>
            </a:endParaRPr>
          </a:p>
        </p:txBody>
      </p:sp>
      <p:sp>
        <p:nvSpPr>
          <p:cNvPr id="753" name="Shape 753"/>
          <p:cNvSpPr txBox="1">
            <a:spLocks noGrp="1"/>
          </p:cNvSpPr>
          <p:nvPr>
            <p:ph type="body" idx="1"/>
          </p:nvPr>
        </p:nvSpPr>
        <p:spPr>
          <a:xfrm>
            <a:off x="311700" y="1000075"/>
            <a:ext cx="8520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a:t>(/fileA </a:t>
            </a:r>
            <a:r>
              <a:rPr lang="en" sz="1500">
                <a:solidFill>
                  <a:schemeClr val="dk1"/>
                </a:solidFill>
              </a:rPr>
              <a:t>→</a:t>
            </a:r>
            <a:r>
              <a:rPr lang="en" sz="1500"/>
              <a:t> Datanode 1 </a:t>
            </a:r>
            <a:r>
              <a:rPr lang="en" sz="1500">
                <a:solidFill>
                  <a:schemeClr val="dk1"/>
                </a:solidFill>
              </a:rPr>
              <a:t>→ </a:t>
            </a:r>
            <a:r>
              <a:rPr lang="en" sz="1500"/>
              <a:t>196.0.0.5 </a:t>
            </a:r>
            <a:r>
              <a:rPr lang="en" sz="1500">
                <a:solidFill>
                  <a:schemeClr val="dk1"/>
                </a:solidFill>
              </a:rPr>
              <a:t>→ Rack 1</a:t>
            </a:r>
            <a:r>
              <a:rPr lang="en" sz="1500"/>
              <a:t>)  ==  (Executor 1 </a:t>
            </a:r>
            <a:r>
              <a:rPr lang="en" sz="1500">
                <a:solidFill>
                  <a:schemeClr val="dk1"/>
                </a:solidFill>
              </a:rPr>
              <a:t>→</a:t>
            </a:r>
            <a:r>
              <a:rPr lang="en" sz="1500" b="1"/>
              <a:t>10.0.1.2 </a:t>
            </a:r>
            <a:r>
              <a:rPr lang="en" sz="1500" b="1">
                <a:solidFill>
                  <a:schemeClr val="dk1"/>
                </a:solidFill>
              </a:rPr>
              <a:t>→</a:t>
            </a:r>
            <a:r>
              <a:rPr lang="en" sz="1500" b="1"/>
              <a:t> 196.0.0.6 </a:t>
            </a:r>
            <a:r>
              <a:rPr lang="en" sz="1500">
                <a:solidFill>
                  <a:schemeClr val="dk1"/>
                </a:solidFill>
              </a:rPr>
              <a:t>→ Rack 1</a:t>
            </a:r>
            <a:r>
              <a:rPr lang="en" sz="1500"/>
              <a:t>)</a:t>
            </a:r>
            <a:br>
              <a:rPr lang="en" sz="1500"/>
            </a:br>
            <a:endParaRPr sz="1500">
              <a:solidFill>
                <a:srgbClr val="000000"/>
              </a:solidFill>
            </a:endParaRPr>
          </a:p>
        </p:txBody>
      </p:sp>
      <p:sp>
        <p:nvSpPr>
          <p:cNvPr id="754" name="Shape 754"/>
          <p:cNvSpPr txBox="1"/>
          <p:nvPr/>
        </p:nvSpPr>
        <p:spPr>
          <a:xfrm>
            <a:off x="5700675" y="3085900"/>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a:t>SLOW</a:t>
            </a:r>
            <a:endParaRPr sz="2400" b="1"/>
          </a:p>
        </p:txBody>
      </p:sp>
      <p:cxnSp>
        <p:nvCxnSpPr>
          <p:cNvPr id="755" name="Shape 755"/>
          <p:cNvCxnSpPr>
            <a:stCxn id="720" idx="0"/>
          </p:cNvCxnSpPr>
          <p:nvPr/>
        </p:nvCxnSpPr>
        <p:spPr>
          <a:xfrm rot="10800000" flipH="1">
            <a:off x="3201275" y="2761800"/>
            <a:ext cx="3983700" cy="675000"/>
          </a:xfrm>
          <a:prstGeom prst="straightConnector1">
            <a:avLst/>
          </a:prstGeom>
          <a:noFill/>
          <a:ln w="38100" cap="flat" cmpd="sng">
            <a:solidFill>
              <a:srgbClr val="9900FF"/>
            </a:solidFill>
            <a:prstDash val="dot"/>
            <a:round/>
            <a:headEnd type="none" w="med" len="med"/>
            <a:tailEnd type="triangle" w="med" len="med"/>
          </a:ln>
        </p:spPr>
      </p:cxnSp>
      <p:sp>
        <p:nvSpPr>
          <p:cNvPr id="756" name="Shape 7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Solved: Rack locality</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07"/>
                                        </p:tgtEl>
                                      </p:cBhvr>
                                    </p:animEffect>
                                    <p:set>
                                      <p:cBhvr>
                                        <p:cTn id="7" dur="1" fill="hold">
                                          <p:stCondLst>
                                            <p:cond delay="1000"/>
                                          </p:stCondLst>
                                        </p:cTn>
                                        <p:tgtEl>
                                          <p:spTgt spid="70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9"/>
                                        </p:tgtEl>
                                        <p:attrNameLst>
                                          <p:attrName>style.visibility</p:attrName>
                                        </p:attrNameLst>
                                      </p:cBhvr>
                                      <p:to>
                                        <p:strVal val="visible"/>
                                      </p:to>
                                    </p:set>
                                    <p:animEffect transition="in" filter="fade">
                                      <p:cBhvr>
                                        <p:cTn id="12" dur="1000"/>
                                        <p:tgtEl>
                                          <p:spTgt spid="749"/>
                                        </p:tgtEl>
                                      </p:cBhvr>
                                    </p:animEffect>
                                  </p:childTnLst>
                                </p:cTn>
                              </p:par>
                              <p:par>
                                <p:cTn id="13" presetID="10" presetClass="entr" presetSubtype="0" fill="hold" nodeType="withEffect">
                                  <p:stCondLst>
                                    <p:cond delay="0"/>
                                  </p:stCondLst>
                                  <p:childTnLst>
                                    <p:set>
                                      <p:cBhvr>
                                        <p:cTn id="14" dur="1" fill="hold">
                                          <p:stCondLst>
                                            <p:cond delay="0"/>
                                          </p:stCondLst>
                                        </p:cTn>
                                        <p:tgtEl>
                                          <p:spTgt spid="750"/>
                                        </p:tgtEl>
                                        <p:attrNameLst>
                                          <p:attrName>style.visibility</p:attrName>
                                        </p:attrNameLst>
                                      </p:cBhvr>
                                      <p:to>
                                        <p:strVal val="visible"/>
                                      </p:to>
                                    </p:set>
                                    <p:animEffect transition="in" filter="fade">
                                      <p:cBhvr>
                                        <p:cTn id="15" dur="1000"/>
                                        <p:tgtEl>
                                          <p:spTgt spid="750"/>
                                        </p:tgtEl>
                                      </p:cBhvr>
                                    </p:animEffect>
                                  </p:childTnLst>
                                </p:cTn>
                              </p:par>
                              <p:par>
                                <p:cTn id="16" presetID="10" presetClass="entr" presetSubtype="0" fill="hold" nodeType="withEffect">
                                  <p:stCondLst>
                                    <p:cond delay="0"/>
                                  </p:stCondLst>
                                  <p:childTnLst>
                                    <p:set>
                                      <p:cBhvr>
                                        <p:cTn id="17" dur="1" fill="hold">
                                          <p:stCondLst>
                                            <p:cond delay="0"/>
                                          </p:stCondLst>
                                        </p:cTn>
                                        <p:tgtEl>
                                          <p:spTgt spid="751"/>
                                        </p:tgtEl>
                                        <p:attrNameLst>
                                          <p:attrName>style.visibility</p:attrName>
                                        </p:attrNameLst>
                                      </p:cBhvr>
                                      <p:to>
                                        <p:strVal val="visible"/>
                                      </p:to>
                                    </p:set>
                                    <p:animEffect transition="in" filter="fade">
                                      <p:cBhvr>
                                        <p:cTn id="18" dur="1000"/>
                                        <p:tgtEl>
                                          <p:spTgt spid="7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08"/>
                                        </p:tgtEl>
                                        <p:attrNameLst>
                                          <p:attrName>style.visibility</p:attrName>
                                        </p:attrNameLst>
                                      </p:cBhvr>
                                      <p:to>
                                        <p:strVal val="visible"/>
                                      </p:to>
                                    </p:set>
                                    <p:animEffect transition="in" filter="fade">
                                      <p:cBhvr>
                                        <p:cTn id="23" dur="1000"/>
                                        <p:tgtEl>
                                          <p:spTgt spid="708"/>
                                        </p:tgtEl>
                                      </p:cBhvr>
                                    </p:animEffect>
                                  </p:childTnLst>
                                </p:cTn>
                              </p:par>
                              <p:par>
                                <p:cTn id="24" presetID="10" presetClass="entr" presetSubtype="0" fill="hold" nodeType="withEffect">
                                  <p:stCondLst>
                                    <p:cond delay="0"/>
                                  </p:stCondLst>
                                  <p:childTnLst>
                                    <p:set>
                                      <p:cBhvr>
                                        <p:cTn id="25" dur="1" fill="hold">
                                          <p:stCondLst>
                                            <p:cond delay="0"/>
                                          </p:stCondLst>
                                        </p:cTn>
                                        <p:tgtEl>
                                          <p:spTgt spid="709"/>
                                        </p:tgtEl>
                                        <p:attrNameLst>
                                          <p:attrName>style.visibility</p:attrName>
                                        </p:attrNameLst>
                                      </p:cBhvr>
                                      <p:to>
                                        <p:strVal val="visible"/>
                                      </p:to>
                                    </p:set>
                                    <p:animEffect transition="in" filter="fade">
                                      <p:cBhvr>
                                        <p:cTn id="26" dur="1000"/>
                                        <p:tgtEl>
                                          <p:spTgt spid="709"/>
                                        </p:tgtEl>
                                      </p:cBhvr>
                                    </p:animEffect>
                                  </p:childTnLst>
                                </p:cTn>
                              </p:par>
                              <p:par>
                                <p:cTn id="27" presetID="10" presetClass="entr" presetSubtype="0" fill="hold" nodeType="withEffect">
                                  <p:stCondLst>
                                    <p:cond delay="0"/>
                                  </p:stCondLst>
                                  <p:childTnLst>
                                    <p:set>
                                      <p:cBhvr>
                                        <p:cTn id="28" dur="1" fill="hold">
                                          <p:stCondLst>
                                            <p:cond delay="0"/>
                                          </p:stCondLst>
                                        </p:cTn>
                                        <p:tgtEl>
                                          <p:spTgt spid="710"/>
                                        </p:tgtEl>
                                        <p:attrNameLst>
                                          <p:attrName>style.visibility</p:attrName>
                                        </p:attrNameLst>
                                      </p:cBhvr>
                                      <p:to>
                                        <p:strVal val="visible"/>
                                      </p:to>
                                    </p:set>
                                    <p:animEffect transition="in" filter="fade">
                                      <p:cBhvr>
                                        <p:cTn id="29" dur="1000"/>
                                        <p:tgtEl>
                                          <p:spTgt spid="710"/>
                                        </p:tgtEl>
                                      </p:cBhvr>
                                    </p:animEffect>
                                  </p:childTnLst>
                                </p:cTn>
                              </p:par>
                              <p:par>
                                <p:cTn id="30" presetID="10" presetClass="entr" presetSubtype="0" fill="hold" nodeType="withEffect">
                                  <p:stCondLst>
                                    <p:cond delay="0"/>
                                  </p:stCondLst>
                                  <p:childTnLst>
                                    <p:set>
                                      <p:cBhvr>
                                        <p:cTn id="31" dur="1" fill="hold">
                                          <p:stCondLst>
                                            <p:cond delay="0"/>
                                          </p:stCondLst>
                                        </p:cTn>
                                        <p:tgtEl>
                                          <p:spTgt spid="711"/>
                                        </p:tgtEl>
                                        <p:attrNameLst>
                                          <p:attrName>style.visibility</p:attrName>
                                        </p:attrNameLst>
                                      </p:cBhvr>
                                      <p:to>
                                        <p:strVal val="visible"/>
                                      </p:to>
                                    </p:set>
                                    <p:animEffect transition="in" filter="fade">
                                      <p:cBhvr>
                                        <p:cTn id="32" dur="1000"/>
                                        <p:tgtEl>
                                          <p:spTgt spid="711"/>
                                        </p:tgtEl>
                                      </p:cBhvr>
                                    </p:animEffect>
                                  </p:childTnLst>
                                </p:cTn>
                              </p:par>
                              <p:par>
                                <p:cTn id="33" presetID="10" presetClass="entr" presetSubtype="0" fill="hold" nodeType="withEffect">
                                  <p:stCondLst>
                                    <p:cond delay="0"/>
                                  </p:stCondLst>
                                  <p:childTnLst>
                                    <p:set>
                                      <p:cBhvr>
                                        <p:cTn id="34" dur="1" fill="hold">
                                          <p:stCondLst>
                                            <p:cond delay="0"/>
                                          </p:stCondLst>
                                        </p:cTn>
                                        <p:tgtEl>
                                          <p:spTgt spid="712"/>
                                        </p:tgtEl>
                                        <p:attrNameLst>
                                          <p:attrName>style.visibility</p:attrName>
                                        </p:attrNameLst>
                                      </p:cBhvr>
                                      <p:to>
                                        <p:strVal val="visible"/>
                                      </p:to>
                                    </p:set>
                                    <p:animEffect transition="in" filter="fade">
                                      <p:cBhvr>
                                        <p:cTn id="35" dur="1000"/>
                                        <p:tgtEl>
                                          <p:spTgt spid="712"/>
                                        </p:tgtEl>
                                      </p:cBhvr>
                                    </p:animEffect>
                                  </p:childTnLst>
                                </p:cTn>
                              </p:par>
                              <p:par>
                                <p:cTn id="36" presetID="10" presetClass="entr" presetSubtype="0" fill="hold" nodeType="withEffect">
                                  <p:stCondLst>
                                    <p:cond delay="0"/>
                                  </p:stCondLst>
                                  <p:childTnLst>
                                    <p:set>
                                      <p:cBhvr>
                                        <p:cTn id="37" dur="1" fill="hold">
                                          <p:stCondLst>
                                            <p:cond delay="0"/>
                                          </p:stCondLst>
                                        </p:cTn>
                                        <p:tgtEl>
                                          <p:spTgt spid="713"/>
                                        </p:tgtEl>
                                        <p:attrNameLst>
                                          <p:attrName>style.visibility</p:attrName>
                                        </p:attrNameLst>
                                      </p:cBhvr>
                                      <p:to>
                                        <p:strVal val="visible"/>
                                      </p:to>
                                    </p:set>
                                    <p:animEffect transition="in" filter="fade">
                                      <p:cBhvr>
                                        <p:cTn id="38" dur="1000"/>
                                        <p:tgtEl>
                                          <p:spTgt spid="713"/>
                                        </p:tgtEl>
                                      </p:cBhvr>
                                    </p:animEffect>
                                  </p:childTnLst>
                                </p:cTn>
                              </p:par>
                              <p:par>
                                <p:cTn id="39" presetID="10" presetClass="entr" presetSubtype="0" fill="hold" nodeType="withEffect">
                                  <p:stCondLst>
                                    <p:cond delay="0"/>
                                  </p:stCondLst>
                                  <p:childTnLst>
                                    <p:set>
                                      <p:cBhvr>
                                        <p:cTn id="40" dur="1" fill="hold">
                                          <p:stCondLst>
                                            <p:cond delay="0"/>
                                          </p:stCondLst>
                                        </p:cTn>
                                        <p:tgtEl>
                                          <p:spTgt spid="714"/>
                                        </p:tgtEl>
                                        <p:attrNameLst>
                                          <p:attrName>style.visibility</p:attrName>
                                        </p:attrNameLst>
                                      </p:cBhvr>
                                      <p:to>
                                        <p:strVal val="visible"/>
                                      </p:to>
                                    </p:set>
                                    <p:animEffect transition="in" filter="fade">
                                      <p:cBhvr>
                                        <p:cTn id="41" dur="1000"/>
                                        <p:tgtEl>
                                          <p:spTgt spid="714"/>
                                        </p:tgtEl>
                                      </p:cBhvr>
                                    </p:animEffect>
                                  </p:childTnLst>
                                </p:cTn>
                              </p:par>
                              <p:par>
                                <p:cTn id="42" presetID="10" presetClass="entr" presetSubtype="0" fill="hold" nodeType="withEffect">
                                  <p:stCondLst>
                                    <p:cond delay="0"/>
                                  </p:stCondLst>
                                  <p:childTnLst>
                                    <p:set>
                                      <p:cBhvr>
                                        <p:cTn id="43" dur="1" fill="hold">
                                          <p:stCondLst>
                                            <p:cond delay="0"/>
                                          </p:stCondLst>
                                        </p:cTn>
                                        <p:tgtEl>
                                          <p:spTgt spid="715"/>
                                        </p:tgtEl>
                                        <p:attrNameLst>
                                          <p:attrName>style.visibility</p:attrName>
                                        </p:attrNameLst>
                                      </p:cBhvr>
                                      <p:to>
                                        <p:strVal val="visible"/>
                                      </p:to>
                                    </p:set>
                                    <p:animEffect transition="in" filter="fade">
                                      <p:cBhvr>
                                        <p:cTn id="44" dur="1000"/>
                                        <p:tgtEl>
                                          <p:spTgt spid="715"/>
                                        </p:tgtEl>
                                      </p:cBhvr>
                                    </p:animEffect>
                                  </p:childTnLst>
                                </p:cTn>
                              </p:par>
                              <p:par>
                                <p:cTn id="45" presetID="10" presetClass="entr" presetSubtype="0" fill="hold" nodeType="withEffect">
                                  <p:stCondLst>
                                    <p:cond delay="0"/>
                                  </p:stCondLst>
                                  <p:childTnLst>
                                    <p:set>
                                      <p:cBhvr>
                                        <p:cTn id="46" dur="1" fill="hold">
                                          <p:stCondLst>
                                            <p:cond delay="0"/>
                                          </p:stCondLst>
                                        </p:cTn>
                                        <p:tgtEl>
                                          <p:spTgt spid="718"/>
                                        </p:tgtEl>
                                        <p:attrNameLst>
                                          <p:attrName>style.visibility</p:attrName>
                                        </p:attrNameLst>
                                      </p:cBhvr>
                                      <p:to>
                                        <p:strVal val="visible"/>
                                      </p:to>
                                    </p:set>
                                    <p:animEffect transition="in" filter="fade">
                                      <p:cBhvr>
                                        <p:cTn id="47" dur="1000"/>
                                        <p:tgtEl>
                                          <p:spTgt spid="718"/>
                                        </p:tgtEl>
                                      </p:cBhvr>
                                    </p:animEffect>
                                  </p:childTnLst>
                                </p:cTn>
                              </p:par>
                              <p:par>
                                <p:cTn id="48" presetID="10" presetClass="entr" presetSubtype="0" fill="hold" nodeType="withEffect">
                                  <p:stCondLst>
                                    <p:cond delay="0"/>
                                  </p:stCondLst>
                                  <p:childTnLst>
                                    <p:set>
                                      <p:cBhvr>
                                        <p:cTn id="49" dur="1" fill="hold">
                                          <p:stCondLst>
                                            <p:cond delay="0"/>
                                          </p:stCondLst>
                                        </p:cTn>
                                        <p:tgtEl>
                                          <p:spTgt spid="719"/>
                                        </p:tgtEl>
                                        <p:attrNameLst>
                                          <p:attrName>style.visibility</p:attrName>
                                        </p:attrNameLst>
                                      </p:cBhvr>
                                      <p:to>
                                        <p:strVal val="visible"/>
                                      </p:to>
                                    </p:set>
                                    <p:animEffect transition="in" filter="fade">
                                      <p:cBhvr>
                                        <p:cTn id="50" dur="1000"/>
                                        <p:tgtEl>
                                          <p:spTgt spid="719"/>
                                        </p:tgtEl>
                                      </p:cBhvr>
                                    </p:animEffect>
                                  </p:childTnLst>
                                </p:cTn>
                              </p:par>
                              <p:par>
                                <p:cTn id="51" presetID="10" presetClass="entr" presetSubtype="0" fill="hold" nodeType="withEffect">
                                  <p:stCondLst>
                                    <p:cond delay="0"/>
                                  </p:stCondLst>
                                  <p:childTnLst>
                                    <p:set>
                                      <p:cBhvr>
                                        <p:cTn id="52" dur="1" fill="hold">
                                          <p:stCondLst>
                                            <p:cond delay="0"/>
                                          </p:stCondLst>
                                        </p:cTn>
                                        <p:tgtEl>
                                          <p:spTgt spid="721"/>
                                        </p:tgtEl>
                                        <p:attrNameLst>
                                          <p:attrName>style.visibility</p:attrName>
                                        </p:attrNameLst>
                                      </p:cBhvr>
                                      <p:to>
                                        <p:strVal val="visible"/>
                                      </p:to>
                                    </p:set>
                                    <p:animEffect transition="in" filter="fade">
                                      <p:cBhvr>
                                        <p:cTn id="53" dur="1000"/>
                                        <p:tgtEl>
                                          <p:spTgt spid="721"/>
                                        </p:tgtEl>
                                      </p:cBhvr>
                                    </p:animEffect>
                                  </p:childTnLst>
                                </p:cTn>
                              </p:par>
                              <p:par>
                                <p:cTn id="54" presetID="10" presetClass="entr" presetSubtype="0" fill="hold" nodeType="withEffect">
                                  <p:stCondLst>
                                    <p:cond delay="0"/>
                                  </p:stCondLst>
                                  <p:childTnLst>
                                    <p:set>
                                      <p:cBhvr>
                                        <p:cTn id="55" dur="1" fill="hold">
                                          <p:stCondLst>
                                            <p:cond delay="0"/>
                                          </p:stCondLst>
                                        </p:cTn>
                                        <p:tgtEl>
                                          <p:spTgt spid="722"/>
                                        </p:tgtEl>
                                        <p:attrNameLst>
                                          <p:attrName>style.visibility</p:attrName>
                                        </p:attrNameLst>
                                      </p:cBhvr>
                                      <p:to>
                                        <p:strVal val="visible"/>
                                      </p:to>
                                    </p:set>
                                    <p:animEffect transition="in" filter="fade">
                                      <p:cBhvr>
                                        <p:cTn id="56" dur="1000"/>
                                        <p:tgtEl>
                                          <p:spTgt spid="722"/>
                                        </p:tgtEl>
                                      </p:cBhvr>
                                    </p:animEffect>
                                  </p:childTnLst>
                                </p:cTn>
                              </p:par>
                              <p:par>
                                <p:cTn id="57" presetID="10" presetClass="entr" presetSubtype="0" fill="hold" nodeType="withEffect">
                                  <p:stCondLst>
                                    <p:cond delay="0"/>
                                  </p:stCondLst>
                                  <p:childTnLst>
                                    <p:set>
                                      <p:cBhvr>
                                        <p:cTn id="58" dur="1" fill="hold">
                                          <p:stCondLst>
                                            <p:cond delay="0"/>
                                          </p:stCondLst>
                                        </p:cTn>
                                        <p:tgtEl>
                                          <p:spTgt spid="723"/>
                                        </p:tgtEl>
                                        <p:attrNameLst>
                                          <p:attrName>style.visibility</p:attrName>
                                        </p:attrNameLst>
                                      </p:cBhvr>
                                      <p:to>
                                        <p:strVal val="visible"/>
                                      </p:to>
                                    </p:set>
                                    <p:animEffect transition="in" filter="fade">
                                      <p:cBhvr>
                                        <p:cTn id="59" dur="1000"/>
                                        <p:tgtEl>
                                          <p:spTgt spid="723"/>
                                        </p:tgtEl>
                                      </p:cBhvr>
                                    </p:animEffect>
                                  </p:childTnLst>
                                </p:cTn>
                              </p:par>
                              <p:par>
                                <p:cTn id="60" presetID="10" presetClass="entr" presetSubtype="0" fill="hold" nodeType="withEffect">
                                  <p:stCondLst>
                                    <p:cond delay="0"/>
                                  </p:stCondLst>
                                  <p:childTnLst>
                                    <p:set>
                                      <p:cBhvr>
                                        <p:cTn id="61" dur="1" fill="hold">
                                          <p:stCondLst>
                                            <p:cond delay="0"/>
                                          </p:stCondLst>
                                        </p:cTn>
                                        <p:tgtEl>
                                          <p:spTgt spid="724"/>
                                        </p:tgtEl>
                                        <p:attrNameLst>
                                          <p:attrName>style.visibility</p:attrName>
                                        </p:attrNameLst>
                                      </p:cBhvr>
                                      <p:to>
                                        <p:strVal val="visible"/>
                                      </p:to>
                                    </p:set>
                                    <p:animEffect transition="in" filter="fade">
                                      <p:cBhvr>
                                        <p:cTn id="62" dur="1000"/>
                                        <p:tgtEl>
                                          <p:spTgt spid="724"/>
                                        </p:tgtEl>
                                      </p:cBhvr>
                                    </p:animEffect>
                                  </p:childTnLst>
                                </p:cTn>
                              </p:par>
                              <p:par>
                                <p:cTn id="63" presetID="10" presetClass="entr" presetSubtype="0" fill="hold" nodeType="withEffect">
                                  <p:stCondLst>
                                    <p:cond delay="0"/>
                                  </p:stCondLst>
                                  <p:childTnLst>
                                    <p:set>
                                      <p:cBhvr>
                                        <p:cTn id="64" dur="1" fill="hold">
                                          <p:stCondLst>
                                            <p:cond delay="0"/>
                                          </p:stCondLst>
                                        </p:cTn>
                                        <p:tgtEl>
                                          <p:spTgt spid="726"/>
                                        </p:tgtEl>
                                        <p:attrNameLst>
                                          <p:attrName>style.visibility</p:attrName>
                                        </p:attrNameLst>
                                      </p:cBhvr>
                                      <p:to>
                                        <p:strVal val="visible"/>
                                      </p:to>
                                    </p:set>
                                    <p:animEffect transition="in" filter="fade">
                                      <p:cBhvr>
                                        <p:cTn id="65" dur="1000"/>
                                        <p:tgtEl>
                                          <p:spTgt spid="726"/>
                                        </p:tgtEl>
                                      </p:cBhvr>
                                    </p:animEffect>
                                  </p:childTnLst>
                                </p:cTn>
                              </p:par>
                              <p:par>
                                <p:cTn id="66" presetID="10" presetClass="entr" presetSubtype="0" fill="hold" nodeType="withEffect">
                                  <p:stCondLst>
                                    <p:cond delay="0"/>
                                  </p:stCondLst>
                                  <p:childTnLst>
                                    <p:set>
                                      <p:cBhvr>
                                        <p:cTn id="67" dur="1" fill="hold">
                                          <p:stCondLst>
                                            <p:cond delay="0"/>
                                          </p:stCondLst>
                                        </p:cTn>
                                        <p:tgtEl>
                                          <p:spTgt spid="728"/>
                                        </p:tgtEl>
                                        <p:attrNameLst>
                                          <p:attrName>style.visibility</p:attrName>
                                        </p:attrNameLst>
                                      </p:cBhvr>
                                      <p:to>
                                        <p:strVal val="visible"/>
                                      </p:to>
                                    </p:set>
                                    <p:animEffect transition="in" filter="fade">
                                      <p:cBhvr>
                                        <p:cTn id="68" dur="1000"/>
                                        <p:tgtEl>
                                          <p:spTgt spid="728"/>
                                        </p:tgtEl>
                                      </p:cBhvr>
                                    </p:animEffect>
                                  </p:childTnLst>
                                </p:cTn>
                              </p:par>
                              <p:par>
                                <p:cTn id="69" presetID="10" presetClass="entr" presetSubtype="0" fill="hold" nodeType="withEffect">
                                  <p:stCondLst>
                                    <p:cond delay="0"/>
                                  </p:stCondLst>
                                  <p:childTnLst>
                                    <p:set>
                                      <p:cBhvr>
                                        <p:cTn id="70" dur="1" fill="hold">
                                          <p:stCondLst>
                                            <p:cond delay="0"/>
                                          </p:stCondLst>
                                        </p:cTn>
                                        <p:tgtEl>
                                          <p:spTgt spid="727"/>
                                        </p:tgtEl>
                                        <p:attrNameLst>
                                          <p:attrName>style.visibility</p:attrName>
                                        </p:attrNameLst>
                                      </p:cBhvr>
                                      <p:to>
                                        <p:strVal val="visible"/>
                                      </p:to>
                                    </p:set>
                                    <p:animEffect transition="in" filter="fade">
                                      <p:cBhvr>
                                        <p:cTn id="71" dur="1000"/>
                                        <p:tgtEl>
                                          <p:spTgt spid="727"/>
                                        </p:tgtEl>
                                      </p:cBhvr>
                                    </p:animEffect>
                                  </p:childTnLst>
                                </p:cTn>
                              </p:par>
                              <p:par>
                                <p:cTn id="72" presetID="10" presetClass="entr" presetSubtype="0" fill="hold" nodeType="withEffect">
                                  <p:stCondLst>
                                    <p:cond delay="0"/>
                                  </p:stCondLst>
                                  <p:childTnLst>
                                    <p:set>
                                      <p:cBhvr>
                                        <p:cTn id="73" dur="1" fill="hold">
                                          <p:stCondLst>
                                            <p:cond delay="0"/>
                                          </p:stCondLst>
                                        </p:cTn>
                                        <p:tgtEl>
                                          <p:spTgt spid="729"/>
                                        </p:tgtEl>
                                        <p:attrNameLst>
                                          <p:attrName>style.visibility</p:attrName>
                                        </p:attrNameLst>
                                      </p:cBhvr>
                                      <p:to>
                                        <p:strVal val="visible"/>
                                      </p:to>
                                    </p:set>
                                    <p:animEffect transition="in" filter="fade">
                                      <p:cBhvr>
                                        <p:cTn id="74" dur="1000"/>
                                        <p:tgtEl>
                                          <p:spTgt spid="729"/>
                                        </p:tgtEl>
                                      </p:cBhvr>
                                    </p:animEffect>
                                  </p:childTnLst>
                                </p:cTn>
                              </p:par>
                              <p:par>
                                <p:cTn id="75" presetID="10" presetClass="entr" presetSubtype="0" fill="hold" nodeType="withEffect">
                                  <p:stCondLst>
                                    <p:cond delay="0"/>
                                  </p:stCondLst>
                                  <p:childTnLst>
                                    <p:set>
                                      <p:cBhvr>
                                        <p:cTn id="76" dur="1" fill="hold">
                                          <p:stCondLst>
                                            <p:cond delay="0"/>
                                          </p:stCondLst>
                                        </p:cTn>
                                        <p:tgtEl>
                                          <p:spTgt spid="731"/>
                                        </p:tgtEl>
                                        <p:attrNameLst>
                                          <p:attrName>style.visibility</p:attrName>
                                        </p:attrNameLst>
                                      </p:cBhvr>
                                      <p:to>
                                        <p:strVal val="visible"/>
                                      </p:to>
                                    </p:set>
                                    <p:animEffect transition="in" filter="fade">
                                      <p:cBhvr>
                                        <p:cTn id="77" dur="1000"/>
                                        <p:tgtEl>
                                          <p:spTgt spid="731"/>
                                        </p:tgtEl>
                                      </p:cBhvr>
                                    </p:animEffect>
                                  </p:childTnLst>
                                </p:cTn>
                              </p:par>
                              <p:par>
                                <p:cTn id="78" presetID="10" presetClass="entr" presetSubtype="0" fill="hold" nodeType="withEffect">
                                  <p:stCondLst>
                                    <p:cond delay="0"/>
                                  </p:stCondLst>
                                  <p:childTnLst>
                                    <p:set>
                                      <p:cBhvr>
                                        <p:cTn id="79" dur="1" fill="hold">
                                          <p:stCondLst>
                                            <p:cond delay="0"/>
                                          </p:stCondLst>
                                        </p:cTn>
                                        <p:tgtEl>
                                          <p:spTgt spid="730"/>
                                        </p:tgtEl>
                                        <p:attrNameLst>
                                          <p:attrName>style.visibility</p:attrName>
                                        </p:attrNameLst>
                                      </p:cBhvr>
                                      <p:to>
                                        <p:strVal val="visible"/>
                                      </p:to>
                                    </p:set>
                                    <p:animEffect transition="in" filter="fade">
                                      <p:cBhvr>
                                        <p:cTn id="80" dur="1000"/>
                                        <p:tgtEl>
                                          <p:spTgt spid="730"/>
                                        </p:tgtEl>
                                      </p:cBhvr>
                                    </p:animEffect>
                                  </p:childTnLst>
                                </p:cTn>
                              </p:par>
                              <p:par>
                                <p:cTn id="81" presetID="10" presetClass="entr" presetSubtype="0" fill="hold" nodeType="withEffect">
                                  <p:stCondLst>
                                    <p:cond delay="0"/>
                                  </p:stCondLst>
                                  <p:childTnLst>
                                    <p:set>
                                      <p:cBhvr>
                                        <p:cTn id="82" dur="1" fill="hold">
                                          <p:stCondLst>
                                            <p:cond delay="0"/>
                                          </p:stCondLst>
                                        </p:cTn>
                                        <p:tgtEl>
                                          <p:spTgt spid="734"/>
                                        </p:tgtEl>
                                        <p:attrNameLst>
                                          <p:attrName>style.visibility</p:attrName>
                                        </p:attrNameLst>
                                      </p:cBhvr>
                                      <p:to>
                                        <p:strVal val="visible"/>
                                      </p:to>
                                    </p:set>
                                    <p:animEffect transition="in" filter="fade">
                                      <p:cBhvr>
                                        <p:cTn id="83" dur="1000"/>
                                        <p:tgtEl>
                                          <p:spTgt spid="734"/>
                                        </p:tgtEl>
                                      </p:cBhvr>
                                    </p:animEffect>
                                  </p:childTnLst>
                                </p:cTn>
                              </p:par>
                              <p:par>
                                <p:cTn id="84" presetID="10" presetClass="entr" presetSubtype="0" fill="hold" nodeType="withEffect">
                                  <p:stCondLst>
                                    <p:cond delay="0"/>
                                  </p:stCondLst>
                                  <p:childTnLst>
                                    <p:set>
                                      <p:cBhvr>
                                        <p:cTn id="85" dur="1" fill="hold">
                                          <p:stCondLst>
                                            <p:cond delay="0"/>
                                          </p:stCondLst>
                                        </p:cTn>
                                        <p:tgtEl>
                                          <p:spTgt spid="735"/>
                                        </p:tgtEl>
                                        <p:attrNameLst>
                                          <p:attrName>style.visibility</p:attrName>
                                        </p:attrNameLst>
                                      </p:cBhvr>
                                      <p:to>
                                        <p:strVal val="visible"/>
                                      </p:to>
                                    </p:set>
                                    <p:animEffect transition="in" filter="fade">
                                      <p:cBhvr>
                                        <p:cTn id="86" dur="1000"/>
                                        <p:tgtEl>
                                          <p:spTgt spid="735"/>
                                        </p:tgtEl>
                                      </p:cBhvr>
                                    </p:animEffect>
                                  </p:childTnLst>
                                </p:cTn>
                              </p:par>
                              <p:par>
                                <p:cTn id="87" presetID="10" presetClass="entr" presetSubtype="0" fill="hold" nodeType="withEffect">
                                  <p:stCondLst>
                                    <p:cond delay="0"/>
                                  </p:stCondLst>
                                  <p:childTnLst>
                                    <p:set>
                                      <p:cBhvr>
                                        <p:cTn id="88" dur="1" fill="hold">
                                          <p:stCondLst>
                                            <p:cond delay="0"/>
                                          </p:stCondLst>
                                        </p:cTn>
                                        <p:tgtEl>
                                          <p:spTgt spid="740"/>
                                        </p:tgtEl>
                                        <p:attrNameLst>
                                          <p:attrName>style.visibility</p:attrName>
                                        </p:attrNameLst>
                                      </p:cBhvr>
                                      <p:to>
                                        <p:strVal val="visible"/>
                                      </p:to>
                                    </p:set>
                                    <p:animEffect transition="in" filter="fade">
                                      <p:cBhvr>
                                        <p:cTn id="89" dur="1000"/>
                                        <p:tgtEl>
                                          <p:spTgt spid="740"/>
                                        </p:tgtEl>
                                      </p:cBhvr>
                                    </p:animEffect>
                                  </p:childTnLst>
                                </p:cTn>
                              </p:par>
                              <p:par>
                                <p:cTn id="90" presetID="10" presetClass="entr" presetSubtype="0" fill="hold" nodeType="withEffect">
                                  <p:stCondLst>
                                    <p:cond delay="0"/>
                                  </p:stCondLst>
                                  <p:childTnLst>
                                    <p:set>
                                      <p:cBhvr>
                                        <p:cTn id="91" dur="1" fill="hold">
                                          <p:stCondLst>
                                            <p:cond delay="0"/>
                                          </p:stCondLst>
                                        </p:cTn>
                                        <p:tgtEl>
                                          <p:spTgt spid="736"/>
                                        </p:tgtEl>
                                        <p:attrNameLst>
                                          <p:attrName>style.visibility</p:attrName>
                                        </p:attrNameLst>
                                      </p:cBhvr>
                                      <p:to>
                                        <p:strVal val="visible"/>
                                      </p:to>
                                    </p:set>
                                    <p:animEffect transition="in" filter="fade">
                                      <p:cBhvr>
                                        <p:cTn id="92" dur="1000"/>
                                        <p:tgtEl>
                                          <p:spTgt spid="736"/>
                                        </p:tgtEl>
                                      </p:cBhvr>
                                    </p:animEffect>
                                  </p:childTnLst>
                                </p:cTn>
                              </p:par>
                              <p:par>
                                <p:cTn id="93" presetID="10" presetClass="entr" presetSubtype="0" fill="hold" nodeType="withEffect">
                                  <p:stCondLst>
                                    <p:cond delay="0"/>
                                  </p:stCondLst>
                                  <p:childTnLst>
                                    <p:set>
                                      <p:cBhvr>
                                        <p:cTn id="94" dur="1" fill="hold">
                                          <p:stCondLst>
                                            <p:cond delay="0"/>
                                          </p:stCondLst>
                                        </p:cTn>
                                        <p:tgtEl>
                                          <p:spTgt spid="745"/>
                                        </p:tgtEl>
                                        <p:attrNameLst>
                                          <p:attrName>style.visibility</p:attrName>
                                        </p:attrNameLst>
                                      </p:cBhvr>
                                      <p:to>
                                        <p:strVal val="visible"/>
                                      </p:to>
                                    </p:set>
                                    <p:animEffect transition="in" filter="fade">
                                      <p:cBhvr>
                                        <p:cTn id="95" dur="1000"/>
                                        <p:tgtEl>
                                          <p:spTgt spid="745"/>
                                        </p:tgtEl>
                                      </p:cBhvr>
                                    </p:animEffect>
                                  </p:childTnLst>
                                </p:cTn>
                              </p:par>
                              <p:par>
                                <p:cTn id="96" presetID="10" presetClass="entr" presetSubtype="0" fill="hold" nodeType="withEffect">
                                  <p:stCondLst>
                                    <p:cond delay="0"/>
                                  </p:stCondLst>
                                  <p:childTnLst>
                                    <p:set>
                                      <p:cBhvr>
                                        <p:cTn id="97" dur="1" fill="hold">
                                          <p:stCondLst>
                                            <p:cond delay="0"/>
                                          </p:stCondLst>
                                        </p:cTn>
                                        <p:tgtEl>
                                          <p:spTgt spid="747"/>
                                        </p:tgtEl>
                                        <p:attrNameLst>
                                          <p:attrName>style.visibility</p:attrName>
                                        </p:attrNameLst>
                                      </p:cBhvr>
                                      <p:to>
                                        <p:strVal val="visible"/>
                                      </p:to>
                                    </p:set>
                                    <p:animEffect transition="in" filter="fade">
                                      <p:cBhvr>
                                        <p:cTn id="98" dur="1000"/>
                                        <p:tgtEl>
                                          <p:spTgt spid="747"/>
                                        </p:tgtEl>
                                      </p:cBhvr>
                                    </p:animEffect>
                                  </p:childTnLst>
                                </p:cTn>
                              </p:par>
                              <p:par>
                                <p:cTn id="99" presetID="10" presetClass="entr" presetSubtype="0" fill="hold" nodeType="withEffect">
                                  <p:stCondLst>
                                    <p:cond delay="0"/>
                                  </p:stCondLst>
                                  <p:childTnLst>
                                    <p:set>
                                      <p:cBhvr>
                                        <p:cTn id="100" dur="1" fill="hold">
                                          <p:stCondLst>
                                            <p:cond delay="0"/>
                                          </p:stCondLst>
                                        </p:cTn>
                                        <p:tgtEl>
                                          <p:spTgt spid="746"/>
                                        </p:tgtEl>
                                        <p:attrNameLst>
                                          <p:attrName>style.visibility</p:attrName>
                                        </p:attrNameLst>
                                      </p:cBhvr>
                                      <p:to>
                                        <p:strVal val="visible"/>
                                      </p:to>
                                    </p:set>
                                    <p:animEffect transition="in" filter="fade">
                                      <p:cBhvr>
                                        <p:cTn id="101" dur="1000"/>
                                        <p:tgtEl>
                                          <p:spTgt spid="746"/>
                                        </p:tgtEl>
                                      </p:cBhvr>
                                    </p:animEffect>
                                  </p:childTnLst>
                                </p:cTn>
                              </p:par>
                              <p:par>
                                <p:cTn id="102" presetID="10" presetClass="entr" presetSubtype="0" fill="hold" nodeType="withEffect">
                                  <p:stCondLst>
                                    <p:cond delay="0"/>
                                  </p:stCondLst>
                                  <p:childTnLst>
                                    <p:set>
                                      <p:cBhvr>
                                        <p:cTn id="103" dur="1" fill="hold">
                                          <p:stCondLst>
                                            <p:cond delay="0"/>
                                          </p:stCondLst>
                                        </p:cTn>
                                        <p:tgtEl>
                                          <p:spTgt spid="737"/>
                                        </p:tgtEl>
                                        <p:attrNameLst>
                                          <p:attrName>style.visibility</p:attrName>
                                        </p:attrNameLst>
                                      </p:cBhvr>
                                      <p:to>
                                        <p:strVal val="visible"/>
                                      </p:to>
                                    </p:set>
                                    <p:animEffect transition="in" filter="fade">
                                      <p:cBhvr>
                                        <p:cTn id="104" dur="1000"/>
                                        <p:tgtEl>
                                          <p:spTgt spid="737"/>
                                        </p:tgtEl>
                                      </p:cBhvr>
                                    </p:animEffect>
                                  </p:childTnLst>
                                </p:cTn>
                              </p:par>
                              <p:par>
                                <p:cTn id="105" presetID="10" presetClass="entr" presetSubtype="0" fill="hold" nodeType="withEffect">
                                  <p:stCondLst>
                                    <p:cond delay="0"/>
                                  </p:stCondLst>
                                  <p:childTnLst>
                                    <p:set>
                                      <p:cBhvr>
                                        <p:cTn id="106" dur="1" fill="hold">
                                          <p:stCondLst>
                                            <p:cond delay="0"/>
                                          </p:stCondLst>
                                        </p:cTn>
                                        <p:tgtEl>
                                          <p:spTgt spid="742"/>
                                        </p:tgtEl>
                                        <p:attrNameLst>
                                          <p:attrName>style.visibility</p:attrName>
                                        </p:attrNameLst>
                                      </p:cBhvr>
                                      <p:to>
                                        <p:strVal val="visible"/>
                                      </p:to>
                                    </p:set>
                                    <p:animEffect transition="in" filter="fade">
                                      <p:cBhvr>
                                        <p:cTn id="107" dur="1000"/>
                                        <p:tgtEl>
                                          <p:spTgt spid="742"/>
                                        </p:tgtEl>
                                      </p:cBhvr>
                                    </p:animEffect>
                                  </p:childTnLst>
                                </p:cTn>
                              </p:par>
                              <p:par>
                                <p:cTn id="108" presetID="10" presetClass="entr" presetSubtype="0" fill="hold" nodeType="withEffect">
                                  <p:stCondLst>
                                    <p:cond delay="0"/>
                                  </p:stCondLst>
                                  <p:childTnLst>
                                    <p:set>
                                      <p:cBhvr>
                                        <p:cTn id="109" dur="1" fill="hold">
                                          <p:stCondLst>
                                            <p:cond delay="0"/>
                                          </p:stCondLst>
                                        </p:cTn>
                                        <p:tgtEl>
                                          <p:spTgt spid="743"/>
                                        </p:tgtEl>
                                        <p:attrNameLst>
                                          <p:attrName>style.visibility</p:attrName>
                                        </p:attrNameLst>
                                      </p:cBhvr>
                                      <p:to>
                                        <p:strVal val="visible"/>
                                      </p:to>
                                    </p:set>
                                    <p:animEffect transition="in" filter="fade">
                                      <p:cBhvr>
                                        <p:cTn id="110" dur="1000"/>
                                        <p:tgtEl>
                                          <p:spTgt spid="74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720"/>
                                        </p:tgtEl>
                                        <p:attrNameLst>
                                          <p:attrName>style.visibility</p:attrName>
                                        </p:attrNameLst>
                                      </p:cBhvr>
                                      <p:to>
                                        <p:strVal val="visible"/>
                                      </p:to>
                                    </p:set>
                                    <p:animEffect transition="in" filter="fade">
                                      <p:cBhvr>
                                        <p:cTn id="115" dur="1000"/>
                                        <p:tgtEl>
                                          <p:spTgt spid="720"/>
                                        </p:tgtEl>
                                      </p:cBhvr>
                                    </p:animEffect>
                                  </p:childTnLst>
                                </p:cTn>
                              </p:par>
                              <p:par>
                                <p:cTn id="116" presetID="10" presetClass="entr" presetSubtype="0" fill="hold" nodeType="withEffect">
                                  <p:stCondLst>
                                    <p:cond delay="0"/>
                                  </p:stCondLst>
                                  <p:childTnLst>
                                    <p:set>
                                      <p:cBhvr>
                                        <p:cTn id="117" dur="1" fill="hold">
                                          <p:stCondLst>
                                            <p:cond delay="0"/>
                                          </p:stCondLst>
                                        </p:cTn>
                                        <p:tgtEl>
                                          <p:spTgt spid="732"/>
                                        </p:tgtEl>
                                        <p:attrNameLst>
                                          <p:attrName>style.visibility</p:attrName>
                                        </p:attrNameLst>
                                      </p:cBhvr>
                                      <p:to>
                                        <p:strVal val="visible"/>
                                      </p:to>
                                    </p:set>
                                    <p:animEffect transition="in" filter="fade">
                                      <p:cBhvr>
                                        <p:cTn id="118" dur="1000"/>
                                        <p:tgtEl>
                                          <p:spTgt spid="73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741"/>
                                        </p:tgtEl>
                                        <p:attrNameLst>
                                          <p:attrName>style.visibility</p:attrName>
                                        </p:attrNameLst>
                                      </p:cBhvr>
                                      <p:to>
                                        <p:strVal val="visible"/>
                                      </p:to>
                                    </p:set>
                                    <p:animEffect transition="in" filter="fade">
                                      <p:cBhvr>
                                        <p:cTn id="123" dur="1000"/>
                                        <p:tgtEl>
                                          <p:spTgt spid="741"/>
                                        </p:tgtEl>
                                      </p:cBhvr>
                                    </p:animEffect>
                                  </p:childTnLst>
                                </p:cTn>
                              </p:par>
                              <p:par>
                                <p:cTn id="124" presetID="10" presetClass="entr" presetSubtype="0" fill="hold" nodeType="withEffect">
                                  <p:stCondLst>
                                    <p:cond delay="0"/>
                                  </p:stCondLst>
                                  <p:childTnLst>
                                    <p:set>
                                      <p:cBhvr>
                                        <p:cTn id="125" dur="1" fill="hold">
                                          <p:stCondLst>
                                            <p:cond delay="0"/>
                                          </p:stCondLst>
                                        </p:cTn>
                                        <p:tgtEl>
                                          <p:spTgt spid="748"/>
                                        </p:tgtEl>
                                        <p:attrNameLst>
                                          <p:attrName>style.visibility</p:attrName>
                                        </p:attrNameLst>
                                      </p:cBhvr>
                                      <p:to>
                                        <p:strVal val="visible"/>
                                      </p:to>
                                    </p:set>
                                    <p:animEffect transition="in" filter="fade">
                                      <p:cBhvr>
                                        <p:cTn id="126" dur="1100"/>
                                        <p:tgtEl>
                                          <p:spTgt spid="748"/>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716"/>
                                        </p:tgtEl>
                                        <p:attrNameLst>
                                          <p:attrName>style.visibility</p:attrName>
                                        </p:attrNameLst>
                                      </p:cBhvr>
                                      <p:to>
                                        <p:strVal val="visible"/>
                                      </p:to>
                                    </p:set>
                                    <p:animEffect transition="in" filter="fade">
                                      <p:cBhvr>
                                        <p:cTn id="131" dur="1000"/>
                                        <p:tgtEl>
                                          <p:spTgt spid="716"/>
                                        </p:tgtEl>
                                      </p:cBhvr>
                                    </p:animEffect>
                                  </p:childTnLst>
                                </p:cTn>
                              </p:par>
                              <p:par>
                                <p:cTn id="132" presetID="10" presetClass="entr" presetSubtype="0" fill="hold" nodeType="withEffect">
                                  <p:stCondLst>
                                    <p:cond delay="0"/>
                                  </p:stCondLst>
                                  <p:childTnLst>
                                    <p:set>
                                      <p:cBhvr>
                                        <p:cTn id="133" dur="1" fill="hold">
                                          <p:stCondLst>
                                            <p:cond delay="0"/>
                                          </p:stCondLst>
                                        </p:cTn>
                                        <p:tgtEl>
                                          <p:spTgt spid="717"/>
                                        </p:tgtEl>
                                        <p:attrNameLst>
                                          <p:attrName>style.visibility</p:attrName>
                                        </p:attrNameLst>
                                      </p:cBhvr>
                                      <p:to>
                                        <p:strVal val="visible"/>
                                      </p:to>
                                    </p:set>
                                    <p:animEffect transition="in" filter="fade">
                                      <p:cBhvr>
                                        <p:cTn id="134" dur="1000"/>
                                        <p:tgtEl>
                                          <p:spTgt spid="717"/>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738"/>
                                        </p:tgtEl>
                                        <p:attrNameLst>
                                          <p:attrName>style.visibility</p:attrName>
                                        </p:attrNameLst>
                                      </p:cBhvr>
                                      <p:to>
                                        <p:strVal val="visible"/>
                                      </p:to>
                                    </p:set>
                                    <p:animEffect transition="in" filter="fade">
                                      <p:cBhvr>
                                        <p:cTn id="139" dur="1000"/>
                                        <p:tgtEl>
                                          <p:spTgt spid="738"/>
                                        </p:tgtEl>
                                      </p:cBhvr>
                                    </p:animEffect>
                                  </p:childTnLst>
                                </p:cTn>
                              </p:par>
                              <p:par>
                                <p:cTn id="140" presetID="10" presetClass="entr" presetSubtype="0" fill="hold" nodeType="withEffect">
                                  <p:stCondLst>
                                    <p:cond delay="0"/>
                                  </p:stCondLst>
                                  <p:childTnLst>
                                    <p:set>
                                      <p:cBhvr>
                                        <p:cTn id="141" dur="1" fill="hold">
                                          <p:stCondLst>
                                            <p:cond delay="0"/>
                                          </p:stCondLst>
                                        </p:cTn>
                                        <p:tgtEl>
                                          <p:spTgt spid="739"/>
                                        </p:tgtEl>
                                        <p:attrNameLst>
                                          <p:attrName>style.visibility</p:attrName>
                                        </p:attrNameLst>
                                      </p:cBhvr>
                                      <p:to>
                                        <p:strVal val="visible"/>
                                      </p:to>
                                    </p:set>
                                    <p:animEffect transition="in" filter="fade">
                                      <p:cBhvr>
                                        <p:cTn id="142" dur="1000"/>
                                        <p:tgtEl>
                                          <p:spTgt spid="73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725"/>
                                        </p:tgtEl>
                                        <p:attrNameLst>
                                          <p:attrName>style.visibility</p:attrName>
                                        </p:attrNameLst>
                                      </p:cBhvr>
                                      <p:to>
                                        <p:strVal val="visible"/>
                                      </p:to>
                                    </p:set>
                                    <p:animEffect transition="in" filter="fade">
                                      <p:cBhvr>
                                        <p:cTn id="147" dur="1000"/>
                                        <p:tgtEl>
                                          <p:spTgt spid="725"/>
                                        </p:tgtEl>
                                      </p:cBhvr>
                                    </p:animEffect>
                                  </p:childTnLst>
                                </p:cTn>
                              </p:par>
                              <p:par>
                                <p:cTn id="148" presetID="10" presetClass="entr" presetSubtype="0" fill="hold" nodeType="withEffect">
                                  <p:stCondLst>
                                    <p:cond delay="0"/>
                                  </p:stCondLst>
                                  <p:childTnLst>
                                    <p:set>
                                      <p:cBhvr>
                                        <p:cTn id="149" dur="1" fill="hold">
                                          <p:stCondLst>
                                            <p:cond delay="0"/>
                                          </p:stCondLst>
                                        </p:cTn>
                                        <p:tgtEl>
                                          <p:spTgt spid="744"/>
                                        </p:tgtEl>
                                        <p:attrNameLst>
                                          <p:attrName>style.visibility</p:attrName>
                                        </p:attrNameLst>
                                      </p:cBhvr>
                                      <p:to>
                                        <p:strVal val="visible"/>
                                      </p:to>
                                    </p:set>
                                    <p:animEffect transition="in" filter="fade">
                                      <p:cBhvr>
                                        <p:cTn id="150" dur="1000"/>
                                        <p:tgtEl>
                                          <p:spTgt spid="744"/>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754"/>
                                        </p:tgtEl>
                                        <p:attrNameLst>
                                          <p:attrName>style.visibility</p:attrName>
                                        </p:attrNameLst>
                                      </p:cBhvr>
                                      <p:to>
                                        <p:strVal val="visible"/>
                                      </p:to>
                                    </p:set>
                                    <p:animEffect transition="in" filter="fade">
                                      <p:cBhvr>
                                        <p:cTn id="155" dur="1000"/>
                                        <p:tgtEl>
                                          <p:spTgt spid="754"/>
                                        </p:tgtEl>
                                      </p:cBhvr>
                                    </p:animEffect>
                                  </p:childTnLst>
                                </p:cTn>
                              </p:par>
                              <p:par>
                                <p:cTn id="156" presetID="10" presetClass="entr" presetSubtype="0" fill="hold" nodeType="withEffect">
                                  <p:stCondLst>
                                    <p:cond delay="0"/>
                                  </p:stCondLst>
                                  <p:childTnLst>
                                    <p:set>
                                      <p:cBhvr>
                                        <p:cTn id="157" dur="1" fill="hold">
                                          <p:stCondLst>
                                            <p:cond delay="0"/>
                                          </p:stCondLst>
                                        </p:cTn>
                                        <p:tgtEl>
                                          <p:spTgt spid="755"/>
                                        </p:tgtEl>
                                        <p:attrNameLst>
                                          <p:attrName>style.visibility</p:attrName>
                                        </p:attrNameLst>
                                      </p:cBhvr>
                                      <p:to>
                                        <p:strVal val="visible"/>
                                      </p:to>
                                    </p:set>
                                    <p:animEffect transition="in" filter="fade">
                                      <p:cBhvr>
                                        <p:cTn id="158" dur="1000"/>
                                        <p:tgtEl>
                                          <p:spTgt spid="755"/>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1000"/>
                                        <p:tgtEl>
                                          <p:spTgt spid="754"/>
                                        </p:tgtEl>
                                      </p:cBhvr>
                                    </p:animEffect>
                                    <p:set>
                                      <p:cBhvr>
                                        <p:cTn id="163" dur="1" fill="hold">
                                          <p:stCondLst>
                                            <p:cond delay="1000"/>
                                          </p:stCondLst>
                                        </p:cTn>
                                        <p:tgtEl>
                                          <p:spTgt spid="754"/>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1000"/>
                                        <p:tgtEl>
                                          <p:spTgt spid="755"/>
                                        </p:tgtEl>
                                      </p:cBhvr>
                                    </p:animEffect>
                                    <p:set>
                                      <p:cBhvr>
                                        <p:cTn id="166" dur="1" fill="hold">
                                          <p:stCondLst>
                                            <p:cond delay="1000"/>
                                          </p:stCondLst>
                                        </p:cTn>
                                        <p:tgtEl>
                                          <p:spTgt spid="755"/>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752"/>
                                        </p:tgtEl>
                                        <p:attrNameLst>
                                          <p:attrName>style.visibility</p:attrName>
                                        </p:attrNameLst>
                                      </p:cBhvr>
                                      <p:to>
                                        <p:strVal val="visible"/>
                                      </p:to>
                                    </p:set>
                                    <p:animEffect transition="in" filter="fade">
                                      <p:cBhvr>
                                        <p:cTn id="171" dur="1000"/>
                                        <p:tgtEl>
                                          <p:spTgt spid="75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nodeType="clickEffect">
                                  <p:stCondLst>
                                    <p:cond delay="0"/>
                                  </p:stCondLst>
                                  <p:childTnLst>
                                    <p:animEffect transition="out" filter="fade">
                                      <p:cBhvr>
                                        <p:cTn id="175" dur="1000"/>
                                        <p:tgtEl>
                                          <p:spTgt spid="752"/>
                                        </p:tgtEl>
                                      </p:cBhvr>
                                    </p:animEffect>
                                    <p:set>
                                      <p:cBhvr>
                                        <p:cTn id="176" dur="1" fill="hold">
                                          <p:stCondLst>
                                            <p:cond delay="1000"/>
                                          </p:stCondLst>
                                        </p:cTn>
                                        <p:tgtEl>
                                          <p:spTgt spid="752"/>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733"/>
                                        </p:tgtEl>
                                        <p:attrNameLst>
                                          <p:attrName>style.visibility</p:attrName>
                                        </p:attrNameLst>
                                      </p:cBhvr>
                                      <p:to>
                                        <p:strVal val="visible"/>
                                      </p:to>
                                    </p:set>
                                    <p:animEffect transition="in" filter="fade">
                                      <p:cBhvr>
                                        <p:cTn id="179" dur="1000"/>
                                        <p:tgtEl>
                                          <p:spTgt spid="733"/>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1000"/>
                                        <p:tgtEl>
                                          <p:spTgt spid="706"/>
                                        </p:tgtEl>
                                      </p:cBhvr>
                                    </p:animEffect>
                                    <p:set>
                                      <p:cBhvr>
                                        <p:cTn id="184" dur="1" fill="hold">
                                          <p:stCondLst>
                                            <p:cond delay="1000"/>
                                          </p:stCondLst>
                                        </p:cTn>
                                        <p:tgtEl>
                                          <p:spTgt spid="70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756"/>
                                        </p:tgtEl>
                                        <p:attrNameLst>
                                          <p:attrName>style.visibility</p:attrName>
                                        </p:attrNameLst>
                                      </p:cBhvr>
                                      <p:to>
                                        <p:strVal val="visible"/>
                                      </p:to>
                                    </p:set>
                                    <p:animEffect transition="in" filter="fade">
                                      <p:cBhvr>
                                        <p:cTn id="189" dur="1000"/>
                                        <p:tgtEl>
                                          <p:spTgt spid="756"/>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xit" presetSubtype="0" fill="hold" nodeType="clickEffect">
                                  <p:stCondLst>
                                    <p:cond delay="0"/>
                                  </p:stCondLst>
                                  <p:childTnLst>
                                    <p:animEffect transition="out" filter="fade">
                                      <p:cBhvr>
                                        <p:cTn id="193" dur="1000"/>
                                        <p:tgtEl>
                                          <p:spTgt spid="733"/>
                                        </p:tgtEl>
                                      </p:cBhvr>
                                    </p:animEffect>
                                    <p:set>
                                      <p:cBhvr>
                                        <p:cTn id="194" dur="1" fill="hold">
                                          <p:stCondLst>
                                            <p:cond delay="1000"/>
                                          </p:stCondLst>
                                        </p:cTn>
                                        <p:tgtEl>
                                          <p:spTgt spid="733"/>
                                        </p:tgtEl>
                                        <p:attrNameLst>
                                          <p:attrName>style.visibility</p:attrName>
                                        </p:attrNameLst>
                                      </p:cBhvr>
                                      <p:to>
                                        <p:strVal val="hidden"/>
                                      </p:to>
                                    </p:set>
                                  </p:childTnLst>
                                </p:cTn>
                              </p:par>
                              <p:par>
                                <p:cTn id="195" presetID="10" presetClass="entr" presetSubtype="0" fill="hold" nodeType="withEffect">
                                  <p:stCondLst>
                                    <p:cond delay="0"/>
                                  </p:stCondLst>
                                  <p:childTnLst>
                                    <p:set>
                                      <p:cBhvr>
                                        <p:cTn id="196" dur="1" fill="hold">
                                          <p:stCondLst>
                                            <p:cond delay="0"/>
                                          </p:stCondLst>
                                        </p:cTn>
                                        <p:tgtEl>
                                          <p:spTgt spid="753"/>
                                        </p:tgtEl>
                                        <p:attrNameLst>
                                          <p:attrName>style.visibility</p:attrName>
                                        </p:attrNameLst>
                                      </p:cBhvr>
                                      <p:to>
                                        <p:strVal val="visible"/>
                                      </p:to>
                                    </p:set>
                                    <p:animEffect transition="in" filter="fade">
                                      <p:cBhvr>
                                        <p:cTn id="197" dur="10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Solved: Node preference</a:t>
            </a:r>
            <a:endParaRPr/>
          </a:p>
        </p:txBody>
      </p:sp>
      <p:sp>
        <p:nvSpPr>
          <p:cNvPr id="762" name="Shape 762"/>
          <p:cNvSpPr txBox="1">
            <a:spLocks noGrp="1"/>
          </p:cNvSpPr>
          <p:nvPr>
            <p:ph type="body" idx="1"/>
          </p:nvPr>
        </p:nvSpPr>
        <p:spPr>
          <a:xfrm>
            <a:off x="2094425" y="1152475"/>
            <a:ext cx="6030300" cy="609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latin typeface="Comic Sans MS"/>
                <a:ea typeface="Comic Sans MS"/>
                <a:cs typeface="Comic Sans MS"/>
                <a:sym typeface="Comic Sans MS"/>
              </a:rPr>
              <a:t>Hey K8s, I’d like node A much more for my executors</a:t>
            </a:r>
            <a:endParaRPr>
              <a:latin typeface="Comic Sans MS"/>
              <a:ea typeface="Comic Sans MS"/>
              <a:cs typeface="Comic Sans MS"/>
              <a:sym typeface="Comic Sans MS"/>
            </a:endParaRPr>
          </a:p>
        </p:txBody>
      </p:sp>
      <p:sp>
        <p:nvSpPr>
          <p:cNvPr id="763" name="Shape 763"/>
          <p:cNvSpPr/>
          <p:nvPr/>
        </p:nvSpPr>
        <p:spPr>
          <a:xfrm>
            <a:off x="6197425" y="2182325"/>
            <a:ext cx="2700600" cy="277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p:nvPr/>
        </p:nvSpPr>
        <p:spPr>
          <a:xfrm>
            <a:off x="1078750" y="2182325"/>
            <a:ext cx="4980900" cy="277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5" name="Shape 765"/>
          <p:cNvSpPr/>
          <p:nvPr/>
        </p:nvSpPr>
        <p:spPr>
          <a:xfrm>
            <a:off x="1414300" y="2574975"/>
            <a:ext cx="10818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6" name="Shape 766"/>
          <p:cNvSpPr txBox="1"/>
          <p:nvPr/>
        </p:nvSpPr>
        <p:spPr>
          <a:xfrm>
            <a:off x="1633200" y="25766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Driver</a:t>
            </a:r>
            <a:endParaRPr/>
          </a:p>
        </p:txBody>
      </p:sp>
      <p:sp>
        <p:nvSpPr>
          <p:cNvPr id="767" name="Shape 767"/>
          <p:cNvSpPr/>
          <p:nvPr/>
        </p:nvSpPr>
        <p:spPr>
          <a:xfrm>
            <a:off x="2633500" y="2574975"/>
            <a:ext cx="15357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8" name="Shape 768"/>
          <p:cNvSpPr txBox="1"/>
          <p:nvPr/>
        </p:nvSpPr>
        <p:spPr>
          <a:xfrm>
            <a:off x="2717925" y="25766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1</a:t>
            </a:r>
            <a:endParaRPr/>
          </a:p>
        </p:txBody>
      </p:sp>
      <p:sp>
        <p:nvSpPr>
          <p:cNvPr id="769" name="Shape 769"/>
          <p:cNvSpPr txBox="1"/>
          <p:nvPr/>
        </p:nvSpPr>
        <p:spPr>
          <a:xfrm>
            <a:off x="1469401" y="3338625"/>
            <a:ext cx="10266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770" name="Shape 770"/>
          <p:cNvSpPr txBox="1"/>
          <p:nvPr/>
        </p:nvSpPr>
        <p:spPr>
          <a:xfrm>
            <a:off x="2852325" y="33386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pic>
        <p:nvPicPr>
          <p:cNvPr id="771" name="Shape 771"/>
          <p:cNvPicPr preferRelativeResize="0"/>
          <p:nvPr/>
        </p:nvPicPr>
        <p:blipFill>
          <a:blip r:embed="rId3">
            <a:alphaModFix/>
          </a:blip>
          <a:stretch>
            <a:fillRect/>
          </a:stretch>
        </p:blipFill>
        <p:spPr>
          <a:xfrm>
            <a:off x="1811555" y="3049137"/>
            <a:ext cx="354969" cy="298475"/>
          </a:xfrm>
          <a:prstGeom prst="rect">
            <a:avLst/>
          </a:prstGeom>
          <a:noFill/>
          <a:ln>
            <a:noFill/>
          </a:ln>
        </p:spPr>
      </p:pic>
      <p:pic>
        <p:nvPicPr>
          <p:cNvPr id="772" name="Shape 772"/>
          <p:cNvPicPr preferRelativeResize="0"/>
          <p:nvPr/>
        </p:nvPicPr>
        <p:blipFill>
          <a:blip r:embed="rId3">
            <a:alphaModFix/>
          </a:blip>
          <a:stretch>
            <a:fillRect/>
          </a:stretch>
        </p:blipFill>
        <p:spPr>
          <a:xfrm>
            <a:off x="3240218" y="2995875"/>
            <a:ext cx="354969" cy="298475"/>
          </a:xfrm>
          <a:prstGeom prst="rect">
            <a:avLst/>
          </a:prstGeom>
          <a:noFill/>
          <a:ln>
            <a:noFill/>
          </a:ln>
        </p:spPr>
      </p:pic>
      <p:sp>
        <p:nvSpPr>
          <p:cNvPr id="773" name="Shape 773"/>
          <p:cNvSpPr txBox="1"/>
          <p:nvPr/>
        </p:nvSpPr>
        <p:spPr>
          <a:xfrm>
            <a:off x="4698275" y="3817800"/>
            <a:ext cx="11208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/fileA</a:t>
            </a:r>
            <a:endParaRPr/>
          </a:p>
        </p:txBody>
      </p:sp>
      <p:sp>
        <p:nvSpPr>
          <p:cNvPr id="774" name="Shape 774"/>
          <p:cNvSpPr txBox="1"/>
          <p:nvPr/>
        </p:nvSpPr>
        <p:spPr>
          <a:xfrm>
            <a:off x="1098600" y="4434250"/>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775" name="Shape 775"/>
          <p:cNvSpPr txBox="1"/>
          <p:nvPr/>
        </p:nvSpPr>
        <p:spPr>
          <a:xfrm>
            <a:off x="1038488" y="4586650"/>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776" name="Shape 776"/>
          <p:cNvSpPr txBox="1"/>
          <p:nvPr/>
        </p:nvSpPr>
        <p:spPr>
          <a:xfrm>
            <a:off x="6189625" y="43767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777" name="Shape 777"/>
          <p:cNvSpPr txBox="1"/>
          <p:nvPr/>
        </p:nvSpPr>
        <p:spPr>
          <a:xfrm>
            <a:off x="6149888" y="45578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778" name="Shape 778"/>
          <p:cNvSpPr/>
          <p:nvPr/>
        </p:nvSpPr>
        <p:spPr>
          <a:xfrm>
            <a:off x="2630925" y="4013725"/>
            <a:ext cx="2063400" cy="57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9" name="Shape 779"/>
          <p:cNvSpPr txBox="1"/>
          <p:nvPr/>
        </p:nvSpPr>
        <p:spPr>
          <a:xfrm>
            <a:off x="2630925" y="4076500"/>
            <a:ext cx="15930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Pod 1</a:t>
            </a:r>
            <a:endParaRPr/>
          </a:p>
        </p:txBody>
      </p:sp>
      <p:pic>
        <p:nvPicPr>
          <p:cNvPr id="780" name="Shape 780"/>
          <p:cNvPicPr preferRelativeResize="0"/>
          <p:nvPr/>
        </p:nvPicPr>
        <p:blipFill>
          <a:blip r:embed="rId3">
            <a:alphaModFix/>
          </a:blip>
          <a:stretch>
            <a:fillRect/>
          </a:stretch>
        </p:blipFill>
        <p:spPr>
          <a:xfrm>
            <a:off x="4169205" y="4152700"/>
            <a:ext cx="354969" cy="298475"/>
          </a:xfrm>
          <a:prstGeom prst="rect">
            <a:avLst/>
          </a:prstGeom>
          <a:noFill/>
          <a:ln>
            <a:noFill/>
          </a:ln>
        </p:spPr>
      </p:pic>
      <p:sp>
        <p:nvSpPr>
          <p:cNvPr id="781" name="Shape 781"/>
          <p:cNvSpPr/>
          <p:nvPr/>
        </p:nvSpPr>
        <p:spPr>
          <a:xfrm>
            <a:off x="6288525" y="3937525"/>
            <a:ext cx="1857000" cy="5727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txBox="1"/>
          <p:nvPr/>
        </p:nvSpPr>
        <p:spPr>
          <a:xfrm>
            <a:off x="6212325" y="4000300"/>
            <a:ext cx="159300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Datanode Pod 2</a:t>
            </a:r>
            <a:endParaRPr/>
          </a:p>
        </p:txBody>
      </p:sp>
      <p:pic>
        <p:nvPicPr>
          <p:cNvPr id="783" name="Shape 783"/>
          <p:cNvPicPr preferRelativeResize="0"/>
          <p:nvPr/>
        </p:nvPicPr>
        <p:blipFill>
          <a:blip r:embed="rId3">
            <a:alphaModFix/>
          </a:blip>
          <a:stretch>
            <a:fillRect/>
          </a:stretch>
        </p:blipFill>
        <p:spPr>
          <a:xfrm>
            <a:off x="7674405" y="4076500"/>
            <a:ext cx="354969" cy="298475"/>
          </a:xfrm>
          <a:prstGeom prst="rect">
            <a:avLst/>
          </a:prstGeom>
          <a:noFill/>
          <a:ln>
            <a:noFill/>
          </a:ln>
        </p:spPr>
      </p:pic>
      <p:pic>
        <p:nvPicPr>
          <p:cNvPr id="784" name="Shape 784"/>
          <p:cNvPicPr preferRelativeResize="0"/>
          <p:nvPr/>
        </p:nvPicPr>
        <p:blipFill>
          <a:blip r:embed="rId4">
            <a:alphaModFix/>
          </a:blip>
          <a:stretch>
            <a:fillRect/>
          </a:stretch>
        </p:blipFill>
        <p:spPr>
          <a:xfrm>
            <a:off x="5160250" y="4163319"/>
            <a:ext cx="782100" cy="731181"/>
          </a:xfrm>
          <a:prstGeom prst="rect">
            <a:avLst/>
          </a:prstGeom>
          <a:noFill/>
          <a:ln>
            <a:noFill/>
          </a:ln>
        </p:spPr>
      </p:pic>
      <p:sp>
        <p:nvSpPr>
          <p:cNvPr id="785" name="Shape 785"/>
          <p:cNvSpPr txBox="1"/>
          <p:nvPr/>
        </p:nvSpPr>
        <p:spPr>
          <a:xfrm>
            <a:off x="4752350" y="4046400"/>
            <a:ext cx="1120800" cy="34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/fileB</a:t>
            </a:r>
            <a:endParaRPr/>
          </a:p>
        </p:txBody>
      </p:sp>
      <p:sp>
        <p:nvSpPr>
          <p:cNvPr id="786" name="Shape 786"/>
          <p:cNvSpPr/>
          <p:nvPr/>
        </p:nvSpPr>
        <p:spPr>
          <a:xfrm>
            <a:off x="4309900" y="2574975"/>
            <a:ext cx="15357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7" name="Shape 787"/>
          <p:cNvSpPr txBox="1"/>
          <p:nvPr/>
        </p:nvSpPr>
        <p:spPr>
          <a:xfrm>
            <a:off x="4394325" y="25766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Executor Pod 2</a:t>
            </a:r>
            <a:endParaRPr/>
          </a:p>
        </p:txBody>
      </p:sp>
      <p:sp>
        <p:nvSpPr>
          <p:cNvPr id="788" name="Shape 788"/>
          <p:cNvSpPr txBox="1"/>
          <p:nvPr/>
        </p:nvSpPr>
        <p:spPr>
          <a:xfrm>
            <a:off x="4528725" y="33386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10.0.0.4</a:t>
            </a:r>
            <a:endParaRPr sz="1800"/>
          </a:p>
        </p:txBody>
      </p:sp>
      <p:pic>
        <p:nvPicPr>
          <p:cNvPr id="789" name="Shape 789"/>
          <p:cNvPicPr preferRelativeResize="0"/>
          <p:nvPr/>
        </p:nvPicPr>
        <p:blipFill>
          <a:blip r:embed="rId3">
            <a:alphaModFix/>
          </a:blip>
          <a:stretch>
            <a:fillRect/>
          </a:stretch>
        </p:blipFill>
        <p:spPr>
          <a:xfrm>
            <a:off x="4916618" y="2995875"/>
            <a:ext cx="354969" cy="298475"/>
          </a:xfrm>
          <a:prstGeom prst="rect">
            <a:avLst/>
          </a:prstGeom>
          <a:noFill/>
          <a:ln>
            <a:noFill/>
          </a:ln>
        </p:spPr>
      </p:pic>
      <p:sp>
        <p:nvSpPr>
          <p:cNvPr id="790" name="Shape 790"/>
          <p:cNvSpPr txBox="1"/>
          <p:nvPr/>
        </p:nvSpPr>
        <p:spPr>
          <a:xfrm>
            <a:off x="1406200" y="2124925"/>
            <a:ext cx="1436100" cy="33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latin typeface="Comic Sans MS"/>
                <a:ea typeface="Comic Sans MS"/>
                <a:cs typeface="Comic Sans MS"/>
                <a:sym typeface="Comic Sans MS"/>
              </a:rPr>
              <a:t>Node affinity</a:t>
            </a:r>
            <a:endParaRPr>
              <a:latin typeface="Comic Sans MS"/>
              <a:ea typeface="Comic Sans MS"/>
              <a:cs typeface="Comic Sans MS"/>
              <a:sym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3"/>
                                        </p:tgtEl>
                                        <p:attrNameLst>
                                          <p:attrName>style.visibility</p:attrName>
                                        </p:attrNameLst>
                                      </p:cBhvr>
                                      <p:to>
                                        <p:strVal val="visible"/>
                                      </p:to>
                                    </p:set>
                                    <p:animEffect transition="in" filter="fade">
                                      <p:cBhvr>
                                        <p:cTn id="7" dur="1000"/>
                                        <p:tgtEl>
                                          <p:spTgt spid="773"/>
                                        </p:tgtEl>
                                      </p:cBhvr>
                                    </p:animEffect>
                                  </p:childTnLst>
                                </p:cTn>
                              </p:par>
                              <p:par>
                                <p:cTn id="8" presetID="10" presetClass="entr" presetSubtype="0" fill="hold" nodeType="withEffect">
                                  <p:stCondLst>
                                    <p:cond delay="0"/>
                                  </p:stCondLst>
                                  <p:childTnLst>
                                    <p:set>
                                      <p:cBhvr>
                                        <p:cTn id="9" dur="1" fill="hold">
                                          <p:stCondLst>
                                            <p:cond delay="0"/>
                                          </p:stCondLst>
                                        </p:cTn>
                                        <p:tgtEl>
                                          <p:spTgt spid="785"/>
                                        </p:tgtEl>
                                        <p:attrNameLst>
                                          <p:attrName>style.visibility</p:attrName>
                                        </p:attrNameLst>
                                      </p:cBhvr>
                                      <p:to>
                                        <p:strVal val="visible"/>
                                      </p:to>
                                    </p:set>
                                    <p:animEffect transition="in" filter="fade">
                                      <p:cBhvr>
                                        <p:cTn id="10" dur="1000"/>
                                        <p:tgtEl>
                                          <p:spTgt spid="785"/>
                                        </p:tgtEl>
                                      </p:cBhvr>
                                    </p:animEffect>
                                  </p:childTnLst>
                                </p:cTn>
                              </p:par>
                              <p:par>
                                <p:cTn id="11" presetID="10" presetClass="entr" presetSubtype="0" fill="hold" nodeType="withEffect">
                                  <p:stCondLst>
                                    <p:cond delay="0"/>
                                  </p:stCondLst>
                                  <p:childTnLst>
                                    <p:set>
                                      <p:cBhvr>
                                        <p:cTn id="12" dur="1" fill="hold">
                                          <p:stCondLst>
                                            <p:cond delay="0"/>
                                          </p:stCondLst>
                                        </p:cTn>
                                        <p:tgtEl>
                                          <p:spTgt spid="784"/>
                                        </p:tgtEl>
                                        <p:attrNameLst>
                                          <p:attrName>style.visibility</p:attrName>
                                        </p:attrNameLst>
                                      </p:cBhvr>
                                      <p:to>
                                        <p:strVal val="visible"/>
                                      </p:to>
                                    </p:set>
                                    <p:animEffect transition="in" filter="fade">
                                      <p:cBhvr>
                                        <p:cTn id="13" dur="1000"/>
                                        <p:tgtEl>
                                          <p:spTgt spid="78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90"/>
                                        </p:tgtEl>
                                        <p:attrNameLst>
                                          <p:attrName>style.visibility</p:attrName>
                                        </p:attrNameLst>
                                      </p:cBhvr>
                                      <p:to>
                                        <p:strVal val="visible"/>
                                      </p:to>
                                    </p:set>
                                    <p:animEffect transition="in" filter="fade">
                                      <p:cBhvr>
                                        <p:cTn id="18" dur="1000"/>
                                        <p:tgtEl>
                                          <p:spTgt spid="79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62"/>
                                        </p:tgtEl>
                                        <p:attrNameLst>
                                          <p:attrName>style.visibility</p:attrName>
                                        </p:attrNameLst>
                                      </p:cBhvr>
                                      <p:to>
                                        <p:strVal val="visible"/>
                                      </p:to>
                                    </p:set>
                                    <p:animEffect transition="in" filter="fade">
                                      <p:cBhvr>
                                        <p:cTn id="23" dur="1000"/>
                                        <p:tgtEl>
                                          <p:spTgt spid="76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790"/>
                                        </p:tgtEl>
                                      </p:cBhvr>
                                    </p:animEffect>
                                    <p:set>
                                      <p:cBhvr>
                                        <p:cTn id="28" dur="1" fill="hold">
                                          <p:stCondLst>
                                            <p:cond delay="1000"/>
                                          </p:stCondLst>
                                        </p:cTn>
                                        <p:tgtEl>
                                          <p:spTgt spid="79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67"/>
                                        </p:tgtEl>
                                        <p:attrNameLst>
                                          <p:attrName>style.visibility</p:attrName>
                                        </p:attrNameLst>
                                      </p:cBhvr>
                                      <p:to>
                                        <p:strVal val="visible"/>
                                      </p:to>
                                    </p:set>
                                    <p:animEffect transition="in" filter="fade">
                                      <p:cBhvr>
                                        <p:cTn id="33" dur="1000"/>
                                        <p:tgtEl>
                                          <p:spTgt spid="767"/>
                                        </p:tgtEl>
                                      </p:cBhvr>
                                    </p:animEffect>
                                  </p:childTnLst>
                                </p:cTn>
                              </p:par>
                              <p:par>
                                <p:cTn id="34" presetID="10" presetClass="entr" presetSubtype="0" fill="hold" nodeType="withEffect">
                                  <p:stCondLst>
                                    <p:cond delay="0"/>
                                  </p:stCondLst>
                                  <p:childTnLst>
                                    <p:set>
                                      <p:cBhvr>
                                        <p:cTn id="35" dur="1" fill="hold">
                                          <p:stCondLst>
                                            <p:cond delay="0"/>
                                          </p:stCondLst>
                                        </p:cTn>
                                        <p:tgtEl>
                                          <p:spTgt spid="768"/>
                                        </p:tgtEl>
                                        <p:attrNameLst>
                                          <p:attrName>style.visibility</p:attrName>
                                        </p:attrNameLst>
                                      </p:cBhvr>
                                      <p:to>
                                        <p:strVal val="visible"/>
                                      </p:to>
                                    </p:set>
                                    <p:animEffect transition="in" filter="fade">
                                      <p:cBhvr>
                                        <p:cTn id="36" dur="1000"/>
                                        <p:tgtEl>
                                          <p:spTgt spid="768"/>
                                        </p:tgtEl>
                                      </p:cBhvr>
                                    </p:animEffect>
                                  </p:childTnLst>
                                </p:cTn>
                              </p:par>
                              <p:par>
                                <p:cTn id="37" presetID="10" presetClass="entr" presetSubtype="0" fill="hold" nodeType="withEffect">
                                  <p:stCondLst>
                                    <p:cond delay="0"/>
                                  </p:stCondLst>
                                  <p:childTnLst>
                                    <p:set>
                                      <p:cBhvr>
                                        <p:cTn id="38" dur="1" fill="hold">
                                          <p:stCondLst>
                                            <p:cond delay="0"/>
                                          </p:stCondLst>
                                        </p:cTn>
                                        <p:tgtEl>
                                          <p:spTgt spid="770"/>
                                        </p:tgtEl>
                                        <p:attrNameLst>
                                          <p:attrName>style.visibility</p:attrName>
                                        </p:attrNameLst>
                                      </p:cBhvr>
                                      <p:to>
                                        <p:strVal val="visible"/>
                                      </p:to>
                                    </p:set>
                                    <p:animEffect transition="in" filter="fade">
                                      <p:cBhvr>
                                        <p:cTn id="39" dur="1000"/>
                                        <p:tgtEl>
                                          <p:spTgt spid="770"/>
                                        </p:tgtEl>
                                      </p:cBhvr>
                                    </p:animEffect>
                                  </p:childTnLst>
                                </p:cTn>
                              </p:par>
                              <p:par>
                                <p:cTn id="40" presetID="10" presetClass="entr" presetSubtype="0" fill="hold" nodeType="withEffect">
                                  <p:stCondLst>
                                    <p:cond delay="0"/>
                                  </p:stCondLst>
                                  <p:childTnLst>
                                    <p:set>
                                      <p:cBhvr>
                                        <p:cTn id="41" dur="1" fill="hold">
                                          <p:stCondLst>
                                            <p:cond delay="0"/>
                                          </p:stCondLst>
                                        </p:cTn>
                                        <p:tgtEl>
                                          <p:spTgt spid="772"/>
                                        </p:tgtEl>
                                        <p:attrNameLst>
                                          <p:attrName>style.visibility</p:attrName>
                                        </p:attrNameLst>
                                      </p:cBhvr>
                                      <p:to>
                                        <p:strVal val="visible"/>
                                      </p:to>
                                    </p:set>
                                    <p:animEffect transition="in" filter="fade">
                                      <p:cBhvr>
                                        <p:cTn id="42" dur="1000"/>
                                        <p:tgtEl>
                                          <p:spTgt spid="772"/>
                                        </p:tgtEl>
                                      </p:cBhvr>
                                    </p:animEffect>
                                  </p:childTnLst>
                                </p:cTn>
                              </p:par>
                              <p:par>
                                <p:cTn id="43" presetID="10" presetClass="entr" presetSubtype="0" fill="hold" nodeType="withEffect">
                                  <p:stCondLst>
                                    <p:cond delay="0"/>
                                  </p:stCondLst>
                                  <p:childTnLst>
                                    <p:set>
                                      <p:cBhvr>
                                        <p:cTn id="44" dur="1" fill="hold">
                                          <p:stCondLst>
                                            <p:cond delay="0"/>
                                          </p:stCondLst>
                                        </p:cTn>
                                        <p:tgtEl>
                                          <p:spTgt spid="786"/>
                                        </p:tgtEl>
                                        <p:attrNameLst>
                                          <p:attrName>style.visibility</p:attrName>
                                        </p:attrNameLst>
                                      </p:cBhvr>
                                      <p:to>
                                        <p:strVal val="visible"/>
                                      </p:to>
                                    </p:set>
                                    <p:animEffect transition="in" filter="fade">
                                      <p:cBhvr>
                                        <p:cTn id="45" dur="1000"/>
                                        <p:tgtEl>
                                          <p:spTgt spid="786"/>
                                        </p:tgtEl>
                                      </p:cBhvr>
                                    </p:animEffect>
                                  </p:childTnLst>
                                </p:cTn>
                              </p:par>
                              <p:par>
                                <p:cTn id="46" presetID="10" presetClass="entr" presetSubtype="0" fill="hold" nodeType="withEffect">
                                  <p:stCondLst>
                                    <p:cond delay="0"/>
                                  </p:stCondLst>
                                  <p:childTnLst>
                                    <p:set>
                                      <p:cBhvr>
                                        <p:cTn id="47" dur="1" fill="hold">
                                          <p:stCondLst>
                                            <p:cond delay="0"/>
                                          </p:stCondLst>
                                        </p:cTn>
                                        <p:tgtEl>
                                          <p:spTgt spid="787"/>
                                        </p:tgtEl>
                                        <p:attrNameLst>
                                          <p:attrName>style.visibility</p:attrName>
                                        </p:attrNameLst>
                                      </p:cBhvr>
                                      <p:to>
                                        <p:strVal val="visible"/>
                                      </p:to>
                                    </p:set>
                                    <p:animEffect transition="in" filter="fade">
                                      <p:cBhvr>
                                        <p:cTn id="48" dur="1000"/>
                                        <p:tgtEl>
                                          <p:spTgt spid="787"/>
                                        </p:tgtEl>
                                      </p:cBhvr>
                                    </p:animEffect>
                                  </p:childTnLst>
                                </p:cTn>
                              </p:par>
                              <p:par>
                                <p:cTn id="49" presetID="10" presetClass="entr" presetSubtype="0" fill="hold" nodeType="withEffect">
                                  <p:stCondLst>
                                    <p:cond delay="0"/>
                                  </p:stCondLst>
                                  <p:childTnLst>
                                    <p:set>
                                      <p:cBhvr>
                                        <p:cTn id="50" dur="1" fill="hold">
                                          <p:stCondLst>
                                            <p:cond delay="0"/>
                                          </p:stCondLst>
                                        </p:cTn>
                                        <p:tgtEl>
                                          <p:spTgt spid="789"/>
                                        </p:tgtEl>
                                        <p:attrNameLst>
                                          <p:attrName>style.visibility</p:attrName>
                                        </p:attrNameLst>
                                      </p:cBhvr>
                                      <p:to>
                                        <p:strVal val="visible"/>
                                      </p:to>
                                    </p:set>
                                    <p:animEffect transition="in" filter="fade">
                                      <p:cBhvr>
                                        <p:cTn id="51" dur="1000"/>
                                        <p:tgtEl>
                                          <p:spTgt spid="789"/>
                                        </p:tgtEl>
                                      </p:cBhvr>
                                    </p:animEffect>
                                  </p:childTnLst>
                                </p:cTn>
                              </p:par>
                              <p:par>
                                <p:cTn id="52" presetID="10" presetClass="entr" presetSubtype="0" fill="hold" nodeType="withEffect">
                                  <p:stCondLst>
                                    <p:cond delay="0"/>
                                  </p:stCondLst>
                                  <p:childTnLst>
                                    <p:set>
                                      <p:cBhvr>
                                        <p:cTn id="53" dur="1" fill="hold">
                                          <p:stCondLst>
                                            <p:cond delay="0"/>
                                          </p:stCondLst>
                                        </p:cTn>
                                        <p:tgtEl>
                                          <p:spTgt spid="788"/>
                                        </p:tgtEl>
                                        <p:attrNameLst>
                                          <p:attrName>style.visibility</p:attrName>
                                        </p:attrNameLst>
                                      </p:cBhvr>
                                      <p:to>
                                        <p:strVal val="visible"/>
                                      </p:to>
                                    </p:set>
                                    <p:animEffect transition="in" filter="fade">
                                      <p:cBhvr>
                                        <p:cTn id="54" dur="1000"/>
                                        <p:tgtEl>
                                          <p:spTgt spid="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Rescued data locality!</a:t>
            </a:r>
            <a:endParaRPr/>
          </a:p>
        </p:txBody>
      </p:sp>
      <p:pic>
        <p:nvPicPr>
          <p:cNvPr id="796" name="Shape 796"/>
          <p:cNvPicPr preferRelativeResize="0"/>
          <p:nvPr/>
        </p:nvPicPr>
        <p:blipFill>
          <a:blip r:embed="rId3">
            <a:alphaModFix/>
          </a:blip>
          <a:stretch>
            <a:fillRect/>
          </a:stretch>
        </p:blipFill>
        <p:spPr>
          <a:xfrm>
            <a:off x="442575" y="1605900"/>
            <a:ext cx="7581675" cy="3385200"/>
          </a:xfrm>
          <a:prstGeom prst="rect">
            <a:avLst/>
          </a:prstGeom>
          <a:noFill/>
          <a:ln>
            <a:noFill/>
          </a:ln>
        </p:spPr>
      </p:pic>
      <p:sp>
        <p:nvSpPr>
          <p:cNvPr id="797" name="Shape 797"/>
          <p:cNvSpPr txBox="1"/>
          <p:nvPr/>
        </p:nvSpPr>
        <p:spPr>
          <a:xfrm>
            <a:off x="5828450" y="1087475"/>
            <a:ext cx="2280600" cy="57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with data locality fix</a:t>
            </a:r>
            <a:endParaRPr/>
          </a:p>
          <a:p>
            <a:pPr marL="457200" lvl="0" indent="-317500" rtl="0">
              <a:spcBef>
                <a:spcPts val="0"/>
              </a:spcBef>
              <a:spcAft>
                <a:spcPts val="0"/>
              </a:spcAft>
              <a:buSzPts val="1400"/>
              <a:buChar char="-"/>
            </a:pPr>
            <a:r>
              <a:rPr lang="en"/>
              <a:t>duration: 10 minutes</a:t>
            </a:r>
            <a:endParaRPr/>
          </a:p>
        </p:txBody>
      </p:sp>
      <p:sp>
        <p:nvSpPr>
          <p:cNvPr id="798" name="Shape 798"/>
          <p:cNvSpPr txBox="1"/>
          <p:nvPr/>
        </p:nvSpPr>
        <p:spPr>
          <a:xfrm>
            <a:off x="1932475" y="1087475"/>
            <a:ext cx="2280600" cy="57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without data locality fix</a:t>
            </a:r>
            <a:endParaRPr/>
          </a:p>
          <a:p>
            <a:pPr marL="457200" lvl="0" indent="-317500" rtl="0">
              <a:spcBef>
                <a:spcPts val="0"/>
              </a:spcBef>
              <a:spcAft>
                <a:spcPts val="0"/>
              </a:spcAft>
              <a:buSzPts val="1400"/>
              <a:buChar char="-"/>
            </a:pPr>
            <a:r>
              <a:rPr lang="en"/>
              <a:t>duration: 25 minutes</a:t>
            </a:r>
            <a:endParaRPr/>
          </a:p>
        </p:txBody>
      </p:sp>
      <p:sp>
        <p:nvSpPr>
          <p:cNvPr id="799" name="Shape 799"/>
          <p:cNvSpPr/>
          <p:nvPr/>
        </p:nvSpPr>
        <p:spPr>
          <a:xfrm>
            <a:off x="5623775" y="4366400"/>
            <a:ext cx="126600" cy="420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0" name="Shape 8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311700" y="1617450"/>
            <a:ext cx="8520600" cy="940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Demo - Namenode HA</a:t>
            </a:r>
            <a:br>
              <a:rPr lang="en"/>
            </a:br>
            <a:r>
              <a:rPr lang="en" sz="1400"/>
              <a:t/>
            </a:r>
            <a:br>
              <a:rPr lang="en" sz="1400"/>
            </a:br>
            <a:r>
              <a:rPr lang="en" sz="1400"/>
              <a:t>Source code in </a:t>
            </a:r>
            <a:r>
              <a:rPr lang="en" sz="1400" u="sng">
                <a:solidFill>
                  <a:schemeClr val="hlink"/>
                </a:solidFill>
                <a:hlinkClick r:id="rId3"/>
              </a:rPr>
              <a:t>github.com/apache-spark-on-k8s/kubernetes-HDFS/pull/33</a:t>
            </a:r>
            <a:endParaRPr sz="1400"/>
          </a:p>
        </p:txBody>
      </p:sp>
      <p:sp>
        <p:nvSpPr>
          <p:cNvPr id="806" name="Shape 806"/>
          <p:cNvSpPr txBox="1">
            <a:spLocks noGrp="1"/>
          </p:cNvSpPr>
          <p:nvPr>
            <p:ph type="title"/>
          </p:nvPr>
        </p:nvSpPr>
        <p:spPr>
          <a:xfrm>
            <a:off x="311700" y="2684250"/>
            <a:ext cx="8520600" cy="8418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sz="1800"/>
              <a:t>Launch HDFS pods (</a:t>
            </a:r>
            <a:r>
              <a:rPr lang="en" sz="1800" u="sng">
                <a:solidFill>
                  <a:schemeClr val="hlink"/>
                </a:solidFill>
                <a:hlinkClick r:id="rId4"/>
              </a:rPr>
              <a:t>8x fast-forward</a:t>
            </a:r>
            <a:r>
              <a:rPr lang="en" sz="1800"/>
              <a:t>)</a:t>
            </a:r>
            <a:endParaRPr sz="1800"/>
          </a:p>
          <a:p>
            <a:pPr marL="457200" lvl="0" indent="-342900" algn="l" rtl="0">
              <a:spcBef>
                <a:spcPts val="0"/>
              </a:spcBef>
              <a:spcAft>
                <a:spcPts val="0"/>
              </a:spcAft>
              <a:buSzPts val="1800"/>
              <a:buChar char="-"/>
            </a:pPr>
            <a:r>
              <a:rPr lang="en" sz="1800"/>
              <a:t>Copy data while killing a namenode (</a:t>
            </a:r>
            <a:r>
              <a:rPr lang="en" sz="1800" u="sng">
                <a:solidFill>
                  <a:schemeClr val="hlink"/>
                </a:solidFill>
                <a:hlinkClick r:id="rId5"/>
              </a:rPr>
              <a:t>normal-speed</a:t>
            </a:r>
            <a:r>
              <a:rPr lang="en" sz="1800"/>
              <a:t>, </a:t>
            </a:r>
            <a:r>
              <a:rPr lang="en" sz="1800" u="sng">
                <a:solidFill>
                  <a:schemeClr val="hlink"/>
                </a:solidFill>
                <a:hlinkClick r:id="rId6"/>
              </a:rPr>
              <a:t>slow-motion</a:t>
            </a:r>
            <a:r>
              <a:rPr lang="en" sz="1800"/>
              <a:t>)</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253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Kubernetes</a:t>
            </a:r>
            <a:endParaRPr/>
          </a:p>
        </p:txBody>
      </p:sp>
      <p:sp>
        <p:nvSpPr>
          <p:cNvPr id="80" name="Shape 80"/>
          <p:cNvSpPr txBox="1">
            <a:spLocks noGrp="1"/>
          </p:cNvSpPr>
          <p:nvPr>
            <p:ph type="body" idx="1"/>
          </p:nvPr>
        </p:nvSpPr>
        <p:spPr>
          <a:xfrm>
            <a:off x="311700" y="1152475"/>
            <a:ext cx="5836800" cy="860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New open-source cluster manager.</a:t>
            </a:r>
            <a:endParaRPr sz="2400"/>
          </a:p>
          <a:p>
            <a:pPr marL="457200" lvl="0" indent="-342900" rtl="0">
              <a:spcBef>
                <a:spcPts val="1600"/>
              </a:spcBef>
              <a:spcAft>
                <a:spcPts val="0"/>
              </a:spcAft>
              <a:buSzPts val="1800"/>
              <a:buChar char="-"/>
            </a:pPr>
            <a:r>
              <a:rPr lang="en" u="sng">
                <a:solidFill>
                  <a:schemeClr val="hlink"/>
                </a:solidFill>
                <a:hlinkClick r:id="rId3"/>
              </a:rPr>
              <a:t>github.com/kubernetes/kubernetes</a:t>
            </a:r>
            <a:endParaRPr/>
          </a:p>
        </p:txBody>
      </p:sp>
      <p:pic>
        <p:nvPicPr>
          <p:cNvPr id="81" name="Shape 81"/>
          <p:cNvPicPr preferRelativeResize="0"/>
          <p:nvPr/>
        </p:nvPicPr>
        <p:blipFill>
          <a:blip r:embed="rId4">
            <a:alphaModFix/>
          </a:blip>
          <a:stretch>
            <a:fillRect/>
          </a:stretch>
        </p:blipFill>
        <p:spPr>
          <a:xfrm>
            <a:off x="5713625" y="764563"/>
            <a:ext cx="1491075" cy="1278075"/>
          </a:xfrm>
          <a:prstGeom prst="rect">
            <a:avLst/>
          </a:prstGeom>
          <a:noFill/>
          <a:ln>
            <a:noFill/>
          </a:ln>
        </p:spPr>
      </p:pic>
      <p:sp>
        <p:nvSpPr>
          <p:cNvPr id="82" name="Shape 82"/>
          <p:cNvSpPr/>
          <p:nvPr/>
        </p:nvSpPr>
        <p:spPr>
          <a:xfrm>
            <a:off x="5684218" y="445013"/>
            <a:ext cx="2924700" cy="3140400"/>
          </a:xfrm>
          <a:prstGeom prst="cube">
            <a:avLst>
              <a:gd name="adj" fmla="val 25000"/>
            </a:avLst>
          </a:prstGeom>
          <a:solidFill>
            <a:srgbClr val="ED9D97"/>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rtl="0">
              <a:spcBef>
                <a:spcPts val="0"/>
              </a:spcBef>
              <a:spcAft>
                <a:spcPts val="0"/>
              </a:spcAft>
              <a:buNone/>
            </a:pPr>
            <a:endParaRPr sz="1100"/>
          </a:p>
        </p:txBody>
      </p:sp>
      <p:grpSp>
        <p:nvGrpSpPr>
          <p:cNvPr id="83" name="Shape 83"/>
          <p:cNvGrpSpPr/>
          <p:nvPr/>
        </p:nvGrpSpPr>
        <p:grpSpPr>
          <a:xfrm>
            <a:off x="5829075" y="2186869"/>
            <a:ext cx="842400" cy="783225"/>
            <a:chOff x="6745850" y="3738200"/>
            <a:chExt cx="1122900" cy="1044300"/>
          </a:xfrm>
        </p:grpSpPr>
        <p:sp>
          <p:nvSpPr>
            <p:cNvPr id="84" name="Shape 84"/>
            <p:cNvSpPr/>
            <p:nvPr/>
          </p:nvSpPr>
          <p:spPr>
            <a:xfrm>
              <a:off x="6745850" y="3738200"/>
              <a:ext cx="1122900" cy="1044300"/>
            </a:xfrm>
            <a:prstGeom prst="roundRect">
              <a:avLst>
                <a:gd name="adj" fmla="val 16667"/>
              </a:avLst>
            </a:prstGeom>
            <a:solidFill>
              <a:srgbClr val="A0C3FF"/>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400" b="1">
                <a:solidFill>
                  <a:srgbClr val="FFFFFF"/>
                </a:solidFill>
                <a:latin typeface="Open Sans"/>
                <a:ea typeface="Open Sans"/>
                <a:cs typeface="Open Sans"/>
                <a:sym typeface="Open Sans"/>
              </a:endParaRPr>
            </a:p>
          </p:txBody>
        </p:sp>
        <p:sp>
          <p:nvSpPr>
            <p:cNvPr id="85" name="Shape 85"/>
            <p:cNvSpPr/>
            <p:nvPr/>
          </p:nvSpPr>
          <p:spPr>
            <a:xfrm>
              <a:off x="6924050" y="4385825"/>
              <a:ext cx="766500" cy="283500"/>
            </a:xfrm>
            <a:prstGeom prst="roundRect">
              <a:avLst>
                <a:gd name="adj" fmla="val 16667"/>
              </a:avLst>
            </a:prstGeom>
            <a:solidFill>
              <a:srgbClr val="F4B400"/>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400" b="1">
                  <a:solidFill>
                    <a:srgbClr val="FFFFFF"/>
                  </a:solidFill>
                  <a:latin typeface="Open Sans"/>
                  <a:ea typeface="Open Sans"/>
                  <a:cs typeface="Open Sans"/>
                  <a:sym typeface="Open Sans"/>
                </a:rPr>
                <a:t>libs</a:t>
              </a:r>
              <a:endParaRPr sz="1400" b="1">
                <a:solidFill>
                  <a:srgbClr val="FFFFFF"/>
                </a:solidFill>
                <a:latin typeface="Open Sans"/>
                <a:ea typeface="Open Sans"/>
                <a:cs typeface="Open Sans"/>
                <a:sym typeface="Open Sans"/>
              </a:endParaRPr>
            </a:p>
          </p:txBody>
        </p:sp>
        <p:sp>
          <p:nvSpPr>
            <p:cNvPr id="86" name="Shape 86"/>
            <p:cNvSpPr/>
            <p:nvPr/>
          </p:nvSpPr>
          <p:spPr>
            <a:xfrm>
              <a:off x="6924050" y="3840855"/>
              <a:ext cx="766500" cy="480600"/>
            </a:xfrm>
            <a:prstGeom prst="roundRect">
              <a:avLst>
                <a:gd name="adj" fmla="val 16667"/>
              </a:avLst>
            </a:prstGeom>
            <a:solidFill>
              <a:srgbClr val="E57368"/>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400" b="1">
                  <a:solidFill>
                    <a:srgbClr val="FFFFFF"/>
                  </a:solidFill>
                  <a:latin typeface="Open Sans"/>
                  <a:ea typeface="Open Sans"/>
                  <a:cs typeface="Open Sans"/>
                  <a:sym typeface="Open Sans"/>
                </a:rPr>
                <a:t>app</a:t>
              </a:r>
              <a:endParaRPr sz="1400" b="1">
                <a:solidFill>
                  <a:srgbClr val="FFFFFF"/>
                </a:solidFill>
                <a:latin typeface="Open Sans"/>
                <a:ea typeface="Open Sans"/>
                <a:cs typeface="Open Sans"/>
                <a:sym typeface="Open Sans"/>
              </a:endParaRPr>
            </a:p>
          </p:txBody>
        </p:sp>
      </p:grpSp>
      <p:sp>
        <p:nvSpPr>
          <p:cNvPr id="87" name="Shape 87"/>
          <p:cNvSpPr/>
          <p:nvPr/>
        </p:nvSpPr>
        <p:spPr>
          <a:xfrm>
            <a:off x="5771879" y="3084431"/>
            <a:ext cx="1997700" cy="390900"/>
          </a:xfrm>
          <a:prstGeom prst="roundRect">
            <a:avLst>
              <a:gd name="adj" fmla="val 16667"/>
            </a:avLst>
          </a:prstGeom>
          <a:solidFill>
            <a:srgbClr val="D84437"/>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400" b="1">
                <a:solidFill>
                  <a:srgbClr val="FFFFFF"/>
                </a:solidFill>
                <a:latin typeface="Open Sans"/>
                <a:ea typeface="Open Sans"/>
                <a:cs typeface="Open Sans"/>
                <a:sym typeface="Open Sans"/>
              </a:rPr>
              <a:t>kernel</a:t>
            </a:r>
            <a:endParaRPr sz="1400" b="1">
              <a:solidFill>
                <a:srgbClr val="FFFFFF"/>
              </a:solidFill>
              <a:latin typeface="Open Sans"/>
              <a:ea typeface="Open Sans"/>
              <a:cs typeface="Open Sans"/>
              <a:sym typeface="Open Sans"/>
            </a:endParaRPr>
          </a:p>
        </p:txBody>
      </p:sp>
      <p:grpSp>
        <p:nvGrpSpPr>
          <p:cNvPr id="88" name="Shape 88"/>
          <p:cNvGrpSpPr/>
          <p:nvPr/>
        </p:nvGrpSpPr>
        <p:grpSpPr>
          <a:xfrm>
            <a:off x="6861006" y="2186869"/>
            <a:ext cx="842400" cy="783225"/>
            <a:chOff x="6745850" y="3738200"/>
            <a:chExt cx="1122900" cy="1044300"/>
          </a:xfrm>
        </p:grpSpPr>
        <p:sp>
          <p:nvSpPr>
            <p:cNvPr id="89" name="Shape 89"/>
            <p:cNvSpPr/>
            <p:nvPr/>
          </p:nvSpPr>
          <p:spPr>
            <a:xfrm>
              <a:off x="6745850" y="3738200"/>
              <a:ext cx="1122900" cy="1044300"/>
            </a:xfrm>
            <a:prstGeom prst="roundRect">
              <a:avLst>
                <a:gd name="adj" fmla="val 16667"/>
              </a:avLst>
            </a:prstGeom>
            <a:solidFill>
              <a:srgbClr val="A0C3FF"/>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400" b="1">
                <a:solidFill>
                  <a:srgbClr val="FFFFFF"/>
                </a:solidFill>
                <a:latin typeface="Open Sans"/>
                <a:ea typeface="Open Sans"/>
                <a:cs typeface="Open Sans"/>
                <a:sym typeface="Open Sans"/>
              </a:endParaRPr>
            </a:p>
          </p:txBody>
        </p:sp>
        <p:sp>
          <p:nvSpPr>
            <p:cNvPr id="90" name="Shape 90"/>
            <p:cNvSpPr/>
            <p:nvPr/>
          </p:nvSpPr>
          <p:spPr>
            <a:xfrm>
              <a:off x="6924050" y="4385825"/>
              <a:ext cx="766500" cy="283500"/>
            </a:xfrm>
            <a:prstGeom prst="roundRect">
              <a:avLst>
                <a:gd name="adj" fmla="val 16667"/>
              </a:avLst>
            </a:prstGeom>
            <a:solidFill>
              <a:srgbClr val="F4B400"/>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400" b="1">
                  <a:solidFill>
                    <a:srgbClr val="FFFFFF"/>
                  </a:solidFill>
                  <a:latin typeface="Open Sans"/>
                  <a:ea typeface="Open Sans"/>
                  <a:cs typeface="Open Sans"/>
                  <a:sym typeface="Open Sans"/>
                </a:rPr>
                <a:t>libs</a:t>
              </a:r>
              <a:endParaRPr sz="1400" b="1">
                <a:solidFill>
                  <a:srgbClr val="FFFFFF"/>
                </a:solidFill>
                <a:latin typeface="Open Sans"/>
                <a:ea typeface="Open Sans"/>
                <a:cs typeface="Open Sans"/>
                <a:sym typeface="Open Sans"/>
              </a:endParaRPr>
            </a:p>
          </p:txBody>
        </p:sp>
        <p:sp>
          <p:nvSpPr>
            <p:cNvPr id="91" name="Shape 91"/>
            <p:cNvSpPr/>
            <p:nvPr/>
          </p:nvSpPr>
          <p:spPr>
            <a:xfrm>
              <a:off x="6924050" y="3840855"/>
              <a:ext cx="766500" cy="480600"/>
            </a:xfrm>
            <a:prstGeom prst="roundRect">
              <a:avLst>
                <a:gd name="adj" fmla="val 16667"/>
              </a:avLst>
            </a:prstGeom>
            <a:solidFill>
              <a:srgbClr val="33B679"/>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400" b="1">
                  <a:solidFill>
                    <a:srgbClr val="FFFFFF"/>
                  </a:solidFill>
                  <a:latin typeface="Open Sans"/>
                  <a:ea typeface="Open Sans"/>
                  <a:cs typeface="Open Sans"/>
                  <a:sym typeface="Open Sans"/>
                </a:rPr>
                <a:t>app</a:t>
              </a:r>
              <a:endParaRPr sz="1400" b="1">
                <a:solidFill>
                  <a:srgbClr val="FFFFFF"/>
                </a:solidFill>
                <a:latin typeface="Open Sans"/>
                <a:ea typeface="Open Sans"/>
                <a:cs typeface="Open Sans"/>
                <a:sym typeface="Open Sans"/>
              </a:endParaRPr>
            </a:p>
          </p:txBody>
        </p:sp>
      </p:grpSp>
      <p:grpSp>
        <p:nvGrpSpPr>
          <p:cNvPr id="92" name="Shape 92"/>
          <p:cNvGrpSpPr/>
          <p:nvPr/>
        </p:nvGrpSpPr>
        <p:grpSpPr>
          <a:xfrm>
            <a:off x="5829075" y="1293019"/>
            <a:ext cx="842400" cy="783225"/>
            <a:chOff x="6745850" y="3738200"/>
            <a:chExt cx="1122900" cy="1044300"/>
          </a:xfrm>
        </p:grpSpPr>
        <p:sp>
          <p:nvSpPr>
            <p:cNvPr id="93" name="Shape 93"/>
            <p:cNvSpPr/>
            <p:nvPr/>
          </p:nvSpPr>
          <p:spPr>
            <a:xfrm>
              <a:off x="6745850" y="3738200"/>
              <a:ext cx="1122900" cy="1044300"/>
            </a:xfrm>
            <a:prstGeom prst="roundRect">
              <a:avLst>
                <a:gd name="adj" fmla="val 16667"/>
              </a:avLst>
            </a:prstGeom>
            <a:solidFill>
              <a:srgbClr val="A0C3FF"/>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400" b="1">
                <a:solidFill>
                  <a:srgbClr val="FFFFFF"/>
                </a:solidFill>
                <a:latin typeface="Open Sans"/>
                <a:ea typeface="Open Sans"/>
                <a:cs typeface="Open Sans"/>
                <a:sym typeface="Open Sans"/>
              </a:endParaRPr>
            </a:p>
          </p:txBody>
        </p:sp>
        <p:sp>
          <p:nvSpPr>
            <p:cNvPr id="94" name="Shape 94"/>
            <p:cNvSpPr/>
            <p:nvPr/>
          </p:nvSpPr>
          <p:spPr>
            <a:xfrm>
              <a:off x="6924050" y="4385825"/>
              <a:ext cx="766500" cy="283500"/>
            </a:xfrm>
            <a:prstGeom prst="roundRect">
              <a:avLst>
                <a:gd name="adj" fmla="val 16667"/>
              </a:avLst>
            </a:prstGeom>
            <a:solidFill>
              <a:srgbClr val="F4B400"/>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400" b="1">
                  <a:solidFill>
                    <a:srgbClr val="FFFFFF"/>
                  </a:solidFill>
                  <a:latin typeface="Open Sans"/>
                  <a:ea typeface="Open Sans"/>
                  <a:cs typeface="Open Sans"/>
                  <a:sym typeface="Open Sans"/>
                </a:rPr>
                <a:t>libs</a:t>
              </a:r>
              <a:endParaRPr sz="1400" b="1">
                <a:solidFill>
                  <a:srgbClr val="FFFFFF"/>
                </a:solidFill>
                <a:latin typeface="Open Sans"/>
                <a:ea typeface="Open Sans"/>
                <a:cs typeface="Open Sans"/>
                <a:sym typeface="Open Sans"/>
              </a:endParaRPr>
            </a:p>
          </p:txBody>
        </p:sp>
        <p:sp>
          <p:nvSpPr>
            <p:cNvPr id="95" name="Shape 95"/>
            <p:cNvSpPr/>
            <p:nvPr/>
          </p:nvSpPr>
          <p:spPr>
            <a:xfrm>
              <a:off x="6924050" y="3840855"/>
              <a:ext cx="766500" cy="480600"/>
            </a:xfrm>
            <a:prstGeom prst="roundRect">
              <a:avLst>
                <a:gd name="adj" fmla="val 16667"/>
              </a:avLst>
            </a:prstGeom>
            <a:solidFill>
              <a:srgbClr val="76A7FA"/>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400" b="1">
                  <a:solidFill>
                    <a:srgbClr val="FFFFFF"/>
                  </a:solidFill>
                  <a:latin typeface="Open Sans"/>
                  <a:ea typeface="Open Sans"/>
                  <a:cs typeface="Open Sans"/>
                  <a:sym typeface="Open Sans"/>
                </a:rPr>
                <a:t>app</a:t>
              </a:r>
              <a:endParaRPr sz="1400" b="1">
                <a:solidFill>
                  <a:srgbClr val="FFFFFF"/>
                </a:solidFill>
                <a:latin typeface="Open Sans"/>
                <a:ea typeface="Open Sans"/>
                <a:cs typeface="Open Sans"/>
                <a:sym typeface="Open Sans"/>
              </a:endParaRPr>
            </a:p>
          </p:txBody>
        </p:sp>
      </p:grpSp>
      <p:grpSp>
        <p:nvGrpSpPr>
          <p:cNvPr id="96" name="Shape 96"/>
          <p:cNvGrpSpPr/>
          <p:nvPr/>
        </p:nvGrpSpPr>
        <p:grpSpPr>
          <a:xfrm>
            <a:off x="6861006" y="1293019"/>
            <a:ext cx="842400" cy="783225"/>
            <a:chOff x="6745850" y="3738200"/>
            <a:chExt cx="1122900" cy="1044300"/>
          </a:xfrm>
        </p:grpSpPr>
        <p:sp>
          <p:nvSpPr>
            <p:cNvPr id="97" name="Shape 97"/>
            <p:cNvSpPr/>
            <p:nvPr/>
          </p:nvSpPr>
          <p:spPr>
            <a:xfrm>
              <a:off x="6745850" y="3738200"/>
              <a:ext cx="1122900" cy="1044300"/>
            </a:xfrm>
            <a:prstGeom prst="roundRect">
              <a:avLst>
                <a:gd name="adj" fmla="val 16667"/>
              </a:avLst>
            </a:prstGeom>
            <a:solidFill>
              <a:srgbClr val="A0C3FF"/>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400" b="1">
                <a:solidFill>
                  <a:srgbClr val="FFFFFF"/>
                </a:solidFill>
                <a:latin typeface="Open Sans"/>
                <a:ea typeface="Open Sans"/>
                <a:cs typeface="Open Sans"/>
                <a:sym typeface="Open Sans"/>
              </a:endParaRPr>
            </a:p>
          </p:txBody>
        </p:sp>
        <p:sp>
          <p:nvSpPr>
            <p:cNvPr id="98" name="Shape 98"/>
            <p:cNvSpPr/>
            <p:nvPr/>
          </p:nvSpPr>
          <p:spPr>
            <a:xfrm>
              <a:off x="6924050" y="4385825"/>
              <a:ext cx="766500" cy="283500"/>
            </a:xfrm>
            <a:prstGeom prst="roundRect">
              <a:avLst>
                <a:gd name="adj" fmla="val 16667"/>
              </a:avLst>
            </a:prstGeom>
            <a:solidFill>
              <a:srgbClr val="F4B400"/>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400" b="1">
                  <a:solidFill>
                    <a:srgbClr val="FFFFFF"/>
                  </a:solidFill>
                  <a:latin typeface="Open Sans"/>
                  <a:ea typeface="Open Sans"/>
                  <a:cs typeface="Open Sans"/>
                  <a:sym typeface="Open Sans"/>
                </a:rPr>
                <a:t>libs</a:t>
              </a:r>
              <a:endParaRPr sz="1400" b="1">
                <a:solidFill>
                  <a:srgbClr val="FFFFFF"/>
                </a:solidFill>
                <a:latin typeface="Open Sans"/>
                <a:ea typeface="Open Sans"/>
                <a:cs typeface="Open Sans"/>
                <a:sym typeface="Open Sans"/>
              </a:endParaRPr>
            </a:p>
          </p:txBody>
        </p:sp>
        <p:sp>
          <p:nvSpPr>
            <p:cNvPr id="99" name="Shape 99"/>
            <p:cNvSpPr/>
            <p:nvPr/>
          </p:nvSpPr>
          <p:spPr>
            <a:xfrm>
              <a:off x="6924050" y="3840855"/>
              <a:ext cx="766500" cy="480600"/>
            </a:xfrm>
            <a:prstGeom prst="roundRect">
              <a:avLst>
                <a:gd name="adj" fmla="val 16667"/>
              </a:avLst>
            </a:prstGeom>
            <a:solidFill>
              <a:srgbClr val="FFE168"/>
            </a:solidFill>
            <a:ln w="19050" cap="flat" cmpd="sng">
              <a:solidFill>
                <a:srgbClr val="46464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400" b="1">
                  <a:solidFill>
                    <a:srgbClr val="FFFFFF"/>
                  </a:solidFill>
                  <a:latin typeface="Open Sans"/>
                  <a:ea typeface="Open Sans"/>
                  <a:cs typeface="Open Sans"/>
                  <a:sym typeface="Open Sans"/>
                </a:rPr>
                <a:t>app</a:t>
              </a:r>
              <a:endParaRPr sz="1400" b="1">
                <a:solidFill>
                  <a:srgbClr val="FFFFFF"/>
                </a:solidFill>
                <a:latin typeface="Open Sans"/>
                <a:ea typeface="Open Sans"/>
                <a:cs typeface="Open Sans"/>
                <a:sym typeface="Open Sans"/>
              </a:endParaRPr>
            </a:p>
          </p:txBody>
        </p:sp>
      </p:grpSp>
      <p:pic>
        <p:nvPicPr>
          <p:cNvPr id="100" name="Shape 100"/>
          <p:cNvPicPr preferRelativeResize="0"/>
          <p:nvPr/>
        </p:nvPicPr>
        <p:blipFill>
          <a:blip r:embed="rId5">
            <a:alphaModFix/>
          </a:blip>
          <a:stretch>
            <a:fillRect/>
          </a:stretch>
        </p:blipFill>
        <p:spPr>
          <a:xfrm>
            <a:off x="6407435" y="3758900"/>
            <a:ext cx="819265" cy="688850"/>
          </a:xfrm>
          <a:prstGeom prst="rect">
            <a:avLst/>
          </a:prstGeom>
          <a:noFill/>
          <a:ln>
            <a:noFill/>
          </a:ln>
        </p:spPr>
      </p:pic>
      <p:pic>
        <p:nvPicPr>
          <p:cNvPr id="101" name="Shape 101"/>
          <p:cNvPicPr preferRelativeResize="0"/>
          <p:nvPr/>
        </p:nvPicPr>
        <p:blipFill>
          <a:blip r:embed="rId6">
            <a:alphaModFix/>
          </a:blip>
          <a:stretch>
            <a:fillRect/>
          </a:stretch>
        </p:blipFill>
        <p:spPr>
          <a:xfrm>
            <a:off x="7544300" y="3843300"/>
            <a:ext cx="1234475" cy="520050"/>
          </a:xfrm>
          <a:prstGeom prst="rect">
            <a:avLst/>
          </a:prstGeom>
          <a:noFill/>
          <a:ln>
            <a:noFill/>
          </a:ln>
        </p:spPr>
      </p:pic>
      <p:sp>
        <p:nvSpPr>
          <p:cNvPr id="102" name="Shape 102"/>
          <p:cNvSpPr txBox="1">
            <a:spLocks noGrp="1"/>
          </p:cNvSpPr>
          <p:nvPr>
            <p:ph type="body" idx="1"/>
          </p:nvPr>
        </p:nvSpPr>
        <p:spPr>
          <a:xfrm>
            <a:off x="311700" y="2676475"/>
            <a:ext cx="5836800" cy="7833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a:t>Runs programs in Linux containers.</a:t>
            </a:r>
            <a:endParaRPr sz="2400"/>
          </a:p>
        </p:txBody>
      </p:sp>
      <p:sp>
        <p:nvSpPr>
          <p:cNvPr id="103" name="Shape 103"/>
          <p:cNvSpPr txBox="1">
            <a:spLocks noGrp="1"/>
          </p:cNvSpPr>
          <p:nvPr>
            <p:ph type="body" idx="1"/>
          </p:nvPr>
        </p:nvSpPr>
        <p:spPr>
          <a:xfrm>
            <a:off x="311700" y="4200475"/>
            <a:ext cx="5836800" cy="653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a:t>1600+ contributors and 60,000+ commits.</a:t>
            </a:r>
            <a:endParaRPr sz="2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1"/>
                                        </p:tgtEl>
                                      </p:cBhvr>
                                    </p:animEffect>
                                    <p:set>
                                      <p:cBhvr>
                                        <p:cTn id="7" dur="1" fill="hold">
                                          <p:stCondLst>
                                            <p:cond delay="1000"/>
                                          </p:stCondLst>
                                        </p:cTn>
                                        <p:tgtEl>
                                          <p:spTgt spid="8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000"/>
                                        <p:tgtEl>
                                          <p:spTgt spid="102"/>
                                        </p:tgtEl>
                                      </p:cBhvr>
                                    </p:animEffect>
                                  </p:childTnLst>
                                </p:cTn>
                              </p:par>
                              <p:par>
                                <p:cTn id="13" presetID="10"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1000"/>
                                        <p:tgtEl>
                                          <p:spTgt spid="82"/>
                                        </p:tgtEl>
                                      </p:cBhvr>
                                    </p:animEffect>
                                  </p:childTnLst>
                                </p:cTn>
                              </p:par>
                              <p:par>
                                <p:cTn id="16" presetID="10" presetClass="entr" presetSubtype="0"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1000"/>
                                        <p:tgtEl>
                                          <p:spTgt spid="83"/>
                                        </p:tgtEl>
                                      </p:cBhvr>
                                    </p:animEffect>
                                  </p:childTnLst>
                                </p:cTn>
                              </p:par>
                              <p:par>
                                <p:cTn id="19" presetID="10"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1000"/>
                                        <p:tgtEl>
                                          <p:spTgt spid="87"/>
                                        </p:tgtEl>
                                      </p:cBhvr>
                                    </p:animEffect>
                                  </p:childTnLst>
                                </p:cTn>
                              </p:par>
                              <p:par>
                                <p:cTn id="22" presetID="10" presetClass="entr" presetSubtype="0"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1000"/>
                                        <p:tgtEl>
                                          <p:spTgt spid="88"/>
                                        </p:tgtEl>
                                      </p:cBhvr>
                                    </p:animEffect>
                                  </p:childTnLst>
                                </p:cTn>
                              </p:par>
                              <p:par>
                                <p:cTn id="25" presetID="10" presetClass="entr" presetSubtype="0"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1000"/>
                                        <p:tgtEl>
                                          <p:spTgt spid="92"/>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childTnLst>
                                </p:cTn>
                              </p:par>
                              <p:par>
                                <p:cTn id="34" presetID="10" presetClass="entr" presetSubtype="0" fill="hold"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1000"/>
                                        <p:tgtEl>
                                          <p:spTgt spid="10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82"/>
                                        </p:tgtEl>
                                      </p:cBhvr>
                                    </p:animEffect>
                                    <p:set>
                                      <p:cBhvr>
                                        <p:cTn id="41" dur="1" fill="hold">
                                          <p:stCondLst>
                                            <p:cond delay="1000"/>
                                          </p:stCondLst>
                                        </p:cTn>
                                        <p:tgtEl>
                                          <p:spTgt spid="8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83"/>
                                        </p:tgtEl>
                                      </p:cBhvr>
                                    </p:animEffect>
                                    <p:set>
                                      <p:cBhvr>
                                        <p:cTn id="44" dur="1" fill="hold">
                                          <p:stCondLst>
                                            <p:cond delay="1000"/>
                                          </p:stCondLst>
                                        </p:cTn>
                                        <p:tgtEl>
                                          <p:spTgt spid="8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87"/>
                                        </p:tgtEl>
                                      </p:cBhvr>
                                    </p:animEffect>
                                    <p:set>
                                      <p:cBhvr>
                                        <p:cTn id="47" dur="1" fill="hold">
                                          <p:stCondLst>
                                            <p:cond delay="1000"/>
                                          </p:stCondLst>
                                        </p:cTn>
                                        <p:tgtEl>
                                          <p:spTgt spid="8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88"/>
                                        </p:tgtEl>
                                      </p:cBhvr>
                                    </p:animEffect>
                                    <p:set>
                                      <p:cBhvr>
                                        <p:cTn id="50" dur="1" fill="hold">
                                          <p:stCondLst>
                                            <p:cond delay="1000"/>
                                          </p:stCondLst>
                                        </p:cTn>
                                        <p:tgtEl>
                                          <p:spTgt spid="8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1000"/>
                                        <p:tgtEl>
                                          <p:spTgt spid="92"/>
                                        </p:tgtEl>
                                      </p:cBhvr>
                                    </p:animEffect>
                                    <p:set>
                                      <p:cBhvr>
                                        <p:cTn id="53" dur="1" fill="hold">
                                          <p:stCondLst>
                                            <p:cond delay="1000"/>
                                          </p:stCondLst>
                                        </p:cTn>
                                        <p:tgtEl>
                                          <p:spTgt spid="9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00"/>
                                        <p:tgtEl>
                                          <p:spTgt spid="96"/>
                                        </p:tgtEl>
                                      </p:cBhvr>
                                    </p:animEffect>
                                    <p:set>
                                      <p:cBhvr>
                                        <p:cTn id="56" dur="1" fill="hold">
                                          <p:stCondLst>
                                            <p:cond delay="1000"/>
                                          </p:stCondLst>
                                        </p:cTn>
                                        <p:tgtEl>
                                          <p:spTgt spid="9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1000"/>
                                        <p:tgtEl>
                                          <p:spTgt spid="100"/>
                                        </p:tgtEl>
                                      </p:cBhvr>
                                    </p:animEffect>
                                    <p:set>
                                      <p:cBhvr>
                                        <p:cTn id="59" dur="1" fill="hold">
                                          <p:stCondLst>
                                            <p:cond delay="1000"/>
                                          </p:stCondLst>
                                        </p:cTn>
                                        <p:tgtEl>
                                          <p:spTgt spid="10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00"/>
                                        <p:tgtEl>
                                          <p:spTgt spid="101"/>
                                        </p:tgtEl>
                                      </p:cBhvr>
                                    </p:animEffect>
                                    <p:set>
                                      <p:cBhvr>
                                        <p:cTn id="62" dur="1" fill="hold">
                                          <p:stCondLst>
                                            <p:cond delay="1000"/>
                                          </p:stCondLst>
                                        </p:cTn>
                                        <p:tgtEl>
                                          <p:spTgt spid="10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fade">
                                      <p:cBhvr>
                                        <p:cTn id="6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pic>
        <p:nvPicPr>
          <p:cNvPr id="811" name="Shape 811"/>
          <p:cNvPicPr preferRelativeResize="0"/>
          <p:nvPr/>
        </p:nvPicPr>
        <p:blipFill>
          <a:blip r:embed="rId3">
            <a:alphaModFix/>
          </a:blip>
          <a:stretch>
            <a:fillRect/>
          </a:stretch>
        </p:blipFill>
        <p:spPr>
          <a:xfrm>
            <a:off x="76200" y="75151"/>
            <a:ext cx="8958776" cy="4915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Shape 816"/>
          <p:cNvSpPr txBox="1">
            <a:spLocks noGrp="1"/>
          </p:cNvSpPr>
          <p:nvPr>
            <p:ph type="ctrTitle"/>
          </p:nvPr>
        </p:nvSpPr>
        <p:spPr>
          <a:xfrm>
            <a:off x="311700" y="597975"/>
            <a:ext cx="8520600" cy="1589700"/>
          </a:xfrm>
          <a:prstGeom prst="rect">
            <a:avLst/>
          </a:prstGeom>
        </p:spPr>
        <p:txBody>
          <a:bodyPr spcFirstLastPara="1" wrap="square" lIns="91425" tIns="91425" rIns="91425" bIns="91425" anchor="b" anchorCtr="0">
            <a:noAutofit/>
          </a:bodyPr>
          <a:lstStyle/>
          <a:p>
            <a:pPr marL="0" lvl="0" indent="0" rtl="0">
              <a:lnSpc>
                <a:spcPct val="115000"/>
              </a:lnSpc>
              <a:spcBef>
                <a:spcPts val="0"/>
              </a:spcBef>
              <a:spcAft>
                <a:spcPts val="0"/>
              </a:spcAft>
              <a:buClr>
                <a:schemeClr val="dk1"/>
              </a:buClr>
              <a:buSzPts val="1100"/>
              <a:buFont typeface="Arial"/>
              <a:buNone/>
            </a:pPr>
            <a:r>
              <a:rPr lang="en" sz="3600">
                <a:solidFill>
                  <a:schemeClr val="lt1"/>
                </a:solidFill>
              </a:rPr>
              <a:t>Join us!</a:t>
            </a:r>
            <a:endParaRPr sz="3600">
              <a:solidFill>
                <a:schemeClr val="lt1"/>
              </a:solidFill>
            </a:endParaRPr>
          </a:p>
          <a:p>
            <a:pPr marL="457200" lvl="0" indent="0" rtl="0">
              <a:lnSpc>
                <a:spcPct val="115000"/>
              </a:lnSpc>
              <a:spcBef>
                <a:spcPts val="1600"/>
              </a:spcBef>
              <a:spcAft>
                <a:spcPts val="1600"/>
              </a:spcAft>
              <a:buClr>
                <a:schemeClr val="dk1"/>
              </a:buClr>
              <a:buSzPts val="1100"/>
              <a:buFont typeface="Arial"/>
              <a:buNone/>
            </a:pPr>
            <a:r>
              <a:rPr lang="en" sz="2400" u="sng">
                <a:solidFill>
                  <a:schemeClr val="lt1"/>
                </a:solidFill>
                <a:hlinkClick r:id="rId3"/>
              </a:rPr>
              <a:t>github.com/apache-spark-on-k8s</a:t>
            </a:r>
            <a:endParaRPr>
              <a:solidFill>
                <a:srgbClr val="FFFFFF"/>
              </a:solidFill>
            </a:endParaRPr>
          </a:p>
        </p:txBody>
      </p:sp>
      <p:sp>
        <p:nvSpPr>
          <p:cNvPr id="817" name="Shape 817"/>
          <p:cNvSpPr txBox="1">
            <a:spLocks noGrp="1"/>
          </p:cNvSpPr>
          <p:nvPr>
            <p:ph type="subTitle" idx="1"/>
          </p:nvPr>
        </p:nvSpPr>
        <p:spPr>
          <a:xfrm>
            <a:off x="-2431500" y="3067372"/>
            <a:ext cx="8520600" cy="88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rgbClr val="FFFFFF"/>
              </a:solidFill>
            </a:endParaRPr>
          </a:p>
          <a:p>
            <a:pPr marL="0" lvl="0" indent="0" rtl="0">
              <a:spcBef>
                <a:spcPts val="0"/>
              </a:spcBef>
              <a:spcAft>
                <a:spcPts val="0"/>
              </a:spcAft>
              <a:buNone/>
            </a:pPr>
            <a:r>
              <a:rPr lang="en" sz="2000">
                <a:solidFill>
                  <a:srgbClr val="FFFFFF"/>
                </a:solidFill>
              </a:rPr>
              <a:t>Kimoon Kim, Pepperdata</a:t>
            </a:r>
            <a:endParaRPr sz="2000">
              <a:solidFill>
                <a:srgbClr val="FFFFFF"/>
              </a:solidFill>
            </a:endParaRPr>
          </a:p>
        </p:txBody>
      </p:sp>
      <p:pic>
        <p:nvPicPr>
          <p:cNvPr id="818" name="Shape 818"/>
          <p:cNvPicPr preferRelativeResize="0"/>
          <p:nvPr/>
        </p:nvPicPr>
        <p:blipFill>
          <a:blip r:embed="rId4">
            <a:alphaModFix/>
          </a:blip>
          <a:stretch>
            <a:fillRect/>
          </a:stretch>
        </p:blipFill>
        <p:spPr>
          <a:xfrm>
            <a:off x="448063" y="4071275"/>
            <a:ext cx="1594444" cy="792600"/>
          </a:xfrm>
          <a:prstGeom prst="rect">
            <a:avLst/>
          </a:prstGeom>
          <a:noFill/>
          <a:ln>
            <a:noFill/>
          </a:ln>
        </p:spPr>
      </p:pic>
      <p:pic>
        <p:nvPicPr>
          <p:cNvPr id="819" name="Shape 819"/>
          <p:cNvPicPr preferRelativeResize="0"/>
          <p:nvPr/>
        </p:nvPicPr>
        <p:blipFill>
          <a:blip r:embed="rId5">
            <a:alphaModFix/>
          </a:blip>
          <a:stretch>
            <a:fillRect/>
          </a:stretch>
        </p:blipFill>
        <p:spPr>
          <a:xfrm>
            <a:off x="459450" y="2257925"/>
            <a:ext cx="1266875" cy="1266875"/>
          </a:xfrm>
          <a:prstGeom prst="rect">
            <a:avLst/>
          </a:prstGeom>
          <a:no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pic>
        <p:nvPicPr>
          <p:cNvPr id="820" name="Shape 820"/>
          <p:cNvPicPr preferRelativeResize="0"/>
          <p:nvPr/>
        </p:nvPicPr>
        <p:blipFill>
          <a:blip r:embed="rId6">
            <a:alphaModFix/>
          </a:blip>
          <a:stretch>
            <a:fillRect/>
          </a:stretch>
        </p:blipFill>
        <p:spPr>
          <a:xfrm>
            <a:off x="7333925" y="2257925"/>
            <a:ext cx="1266875" cy="1266875"/>
          </a:xfrm>
          <a:prstGeom prst="rect">
            <a:avLst/>
          </a:prstGeom>
          <a:noFill/>
          <a:ln w="38100" cap="flat" cmpd="sng">
            <a:solidFill>
              <a:srgbClr val="FFFFFF"/>
            </a:solidFill>
            <a:prstDash val="solid"/>
            <a:round/>
            <a:headEnd type="none" w="sm" len="sm"/>
            <a:tailEnd type="none" w="sm" len="sm"/>
          </a:ln>
        </p:spPr>
      </p:pic>
      <p:sp>
        <p:nvSpPr>
          <p:cNvPr id="821" name="Shape 821"/>
          <p:cNvSpPr txBox="1">
            <a:spLocks noGrp="1"/>
          </p:cNvSpPr>
          <p:nvPr>
            <p:ph type="subTitle" idx="1"/>
          </p:nvPr>
        </p:nvSpPr>
        <p:spPr>
          <a:xfrm>
            <a:off x="2750100" y="3067372"/>
            <a:ext cx="8520600" cy="88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rgbClr val="FFFFFF"/>
              </a:solidFill>
            </a:endParaRPr>
          </a:p>
          <a:p>
            <a:pPr marL="0" lvl="0" indent="0" rtl="0">
              <a:spcBef>
                <a:spcPts val="0"/>
              </a:spcBef>
              <a:spcAft>
                <a:spcPts val="0"/>
              </a:spcAft>
              <a:buNone/>
            </a:pPr>
            <a:r>
              <a:rPr lang="en" sz="2000">
                <a:solidFill>
                  <a:srgbClr val="FFFFFF"/>
                </a:solidFill>
              </a:rPr>
              <a:t>Ilan Filonenko, Bloomberg LP</a:t>
            </a:r>
            <a:endParaRPr sz="2000">
              <a:solidFill>
                <a:srgbClr val="FFFFFF"/>
              </a:solidFill>
            </a:endParaRPr>
          </a:p>
        </p:txBody>
      </p:sp>
      <p:pic>
        <p:nvPicPr>
          <p:cNvPr id="822" name="Shape 822"/>
          <p:cNvPicPr preferRelativeResize="0"/>
          <p:nvPr/>
        </p:nvPicPr>
        <p:blipFill>
          <a:blip r:embed="rId7">
            <a:alphaModFix/>
          </a:blip>
          <a:stretch>
            <a:fillRect/>
          </a:stretch>
        </p:blipFill>
        <p:spPr>
          <a:xfrm>
            <a:off x="5641450" y="4157600"/>
            <a:ext cx="3076626" cy="619950"/>
          </a:xfrm>
          <a:prstGeom prst="rect">
            <a:avLst/>
          </a:prstGeom>
          <a:noFill/>
          <a:ln>
            <a:noFill/>
          </a:ln>
        </p:spPr>
      </p:pic>
      <p:sp>
        <p:nvSpPr>
          <p:cNvPr id="823" name="Shape 823"/>
          <p:cNvSpPr txBox="1">
            <a:spLocks noGrp="1"/>
          </p:cNvSpPr>
          <p:nvPr>
            <p:ph type="ctrTitle"/>
          </p:nvPr>
        </p:nvSpPr>
        <p:spPr>
          <a:xfrm>
            <a:off x="2969700" y="3840925"/>
            <a:ext cx="5793900" cy="1589700"/>
          </a:xfrm>
          <a:prstGeom prst="rect">
            <a:avLst/>
          </a:prstGeom>
        </p:spPr>
        <p:txBody>
          <a:bodyPr spcFirstLastPara="1" wrap="square" lIns="91425" tIns="91425" rIns="91425" bIns="91425" anchor="b" anchorCtr="0">
            <a:noAutofit/>
          </a:bodyPr>
          <a:lstStyle/>
          <a:p>
            <a:pPr marL="0" lvl="0" indent="0" algn="r" rtl="0">
              <a:lnSpc>
                <a:spcPct val="115000"/>
              </a:lnSpc>
              <a:spcBef>
                <a:spcPts val="0"/>
              </a:spcBef>
              <a:spcAft>
                <a:spcPts val="1600"/>
              </a:spcAft>
              <a:buNone/>
            </a:pPr>
            <a:r>
              <a:rPr lang="en" sz="2000" u="sng">
                <a:solidFill>
                  <a:srgbClr val="000000"/>
                </a:solidFill>
                <a:hlinkClick r:id="rId8"/>
              </a:rPr>
              <a:t>www.TechAtBloomberg.com</a:t>
            </a:r>
            <a:endParaRPr sz="20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Shape 8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Appendix</a:t>
            </a:r>
            <a:endParaRPr/>
          </a:p>
        </p:txBody>
      </p:sp>
      <p:sp>
        <p:nvSpPr>
          <p:cNvPr id="829" name="Shape 8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Shape 8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Hadoop Cluster Setup</a:t>
            </a:r>
            <a:endParaRPr/>
          </a:p>
        </p:txBody>
      </p:sp>
      <p:sp>
        <p:nvSpPr>
          <p:cNvPr id="835" name="Shape 83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24292E"/>
                </a:solidFill>
              </a:rPr>
              <a:t>Launching: single-noded, pseudo-distributed, kerberized HC</a:t>
            </a:r>
            <a:endParaRPr>
              <a:solidFill>
                <a:srgbClr val="24292E"/>
              </a:solidFill>
            </a:endParaRPr>
          </a:p>
          <a:p>
            <a:pPr marL="0" lvl="0" indent="0" rtl="0">
              <a:spcBef>
                <a:spcPts val="0"/>
              </a:spcBef>
              <a:spcAft>
                <a:spcPts val="0"/>
              </a:spcAft>
              <a:buNone/>
            </a:pPr>
            <a:r>
              <a:rPr lang="en" u="sng">
                <a:solidFill>
                  <a:schemeClr val="hlink"/>
                </a:solidFill>
                <a:hlinkClick r:id="rId3"/>
              </a:rPr>
              <a:t>https://github.com/ifilonenko/hadoop-kerberos-helm</a:t>
            </a:r>
            <a:endParaRPr>
              <a:solidFill>
                <a:srgbClr val="24292E"/>
              </a:solidFill>
            </a:endParaRPr>
          </a:p>
          <a:p>
            <a:pPr marL="0" lvl="0" indent="0" rtl="0">
              <a:lnSpc>
                <a:spcPct val="100000"/>
              </a:lnSpc>
              <a:spcBef>
                <a:spcPts val="0"/>
              </a:spcBef>
              <a:spcAft>
                <a:spcPts val="0"/>
              </a:spcAft>
              <a:buNone/>
            </a:pPr>
            <a:endParaRPr sz="2400">
              <a:solidFill>
                <a:srgbClr val="24292E"/>
              </a:solidFill>
            </a:endParaRPr>
          </a:p>
          <a:p>
            <a:pPr marL="0" lvl="0" indent="0" rtl="0">
              <a:spcBef>
                <a:spcPts val="1200"/>
              </a:spcBef>
              <a:spcAft>
                <a:spcPts val="1600"/>
              </a:spcAft>
              <a:buNone/>
            </a:pPr>
            <a:endParaRPr/>
          </a:p>
        </p:txBody>
      </p:sp>
      <p:sp>
        <p:nvSpPr>
          <p:cNvPr id="836" name="Shape 836" title="kerberosDemoSetup.mov">
            <a:hlinkClick r:id="rId4"/>
          </p:cNvPr>
          <p:cNvSpPr/>
          <p:nvPr/>
        </p:nvSpPr>
        <p:spPr>
          <a:xfrm>
            <a:off x="546488" y="1714500"/>
            <a:ext cx="8051026" cy="3429000"/>
          </a:xfrm>
          <a:prstGeom prst="rect">
            <a:avLst/>
          </a:prstGeom>
          <a:noFill/>
          <a:ln>
            <a:noFill/>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Access Control of Secrets</a:t>
            </a:r>
            <a:endParaRPr/>
          </a:p>
        </p:txBody>
      </p:sp>
      <p:sp>
        <p:nvSpPr>
          <p:cNvPr id="842" name="Shape 842"/>
          <p:cNvSpPr txBox="1">
            <a:spLocks noGrp="1"/>
          </p:cNvSpPr>
          <p:nvPr>
            <p:ph type="body" idx="1"/>
          </p:nvPr>
        </p:nvSpPr>
        <p:spPr>
          <a:xfrm>
            <a:off x="311700" y="1152475"/>
            <a:ext cx="61440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HDFS DTs and renewal service keytab in Secrets</a:t>
            </a:r>
            <a:endParaRPr/>
          </a:p>
          <a:p>
            <a:pPr marL="0" lvl="0" indent="0" rtl="0">
              <a:spcBef>
                <a:spcPts val="1600"/>
              </a:spcBef>
              <a:spcAft>
                <a:spcPts val="0"/>
              </a:spcAft>
              <a:buNone/>
            </a:pPr>
            <a:r>
              <a:rPr lang="en"/>
              <a:t>Admin can restrict access by:</a:t>
            </a:r>
            <a:endParaRPr/>
          </a:p>
          <a:p>
            <a:pPr marL="914400" lvl="0" indent="-342900" rtl="0">
              <a:spcBef>
                <a:spcPts val="1600"/>
              </a:spcBef>
              <a:spcAft>
                <a:spcPts val="0"/>
              </a:spcAft>
              <a:buSzPts val="1800"/>
              <a:buAutoNum type="arabicPeriod"/>
            </a:pPr>
            <a:r>
              <a:rPr lang="en"/>
              <a:t>Creating a Namespace per user</a:t>
            </a:r>
            <a:endParaRPr/>
          </a:p>
          <a:p>
            <a:pPr marL="914400" lvl="0" indent="-342900" rtl="0">
              <a:spcBef>
                <a:spcPts val="0"/>
              </a:spcBef>
              <a:spcAft>
                <a:spcPts val="0"/>
              </a:spcAft>
              <a:buSzPts val="1800"/>
              <a:buAutoNum type="arabicPeriod"/>
            </a:pPr>
            <a:r>
              <a:rPr lang="en"/>
              <a:t>Creating a Namespace per user-group</a:t>
            </a:r>
            <a:endParaRPr/>
          </a:p>
          <a:p>
            <a:pPr marL="914400" lvl="0" indent="-342900" rtl="0">
              <a:spcBef>
                <a:spcPts val="0"/>
              </a:spcBef>
              <a:spcAft>
                <a:spcPts val="0"/>
              </a:spcAft>
              <a:buSzPts val="1800"/>
              <a:buAutoNum type="arabicPeriod"/>
            </a:pPr>
            <a:r>
              <a:rPr lang="en"/>
              <a:t>Creating a Namespace per user-group w/ pre-populated secrets per user</a:t>
            </a:r>
            <a:endParaRPr/>
          </a:p>
          <a:p>
            <a:pPr marL="914400" lvl="0" indent="-342900" rtl="0">
              <a:spcBef>
                <a:spcPts val="0"/>
              </a:spcBef>
              <a:spcAft>
                <a:spcPts val="0"/>
              </a:spcAft>
              <a:buSzPts val="1800"/>
              <a:buAutoNum type="arabicPeriod"/>
            </a:pPr>
            <a:r>
              <a:rPr lang="en"/>
              <a:t>Creating a Namespace per user-group w/ authorization plugin</a:t>
            </a:r>
            <a:endParaRPr/>
          </a:p>
          <a:p>
            <a:pPr marL="914400" lvl="0" indent="-342900" rtl="0">
              <a:spcBef>
                <a:spcPts val="0"/>
              </a:spcBef>
              <a:spcAft>
                <a:spcPts val="0"/>
              </a:spcAft>
              <a:buSzPts val="1800"/>
              <a:buAutoNum type="arabicPeriod"/>
            </a:pPr>
            <a:r>
              <a:rPr lang="en"/>
              <a:t>Creating a Namespace per user-group w/ a controller pod that creates label-based ACLs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311700" y="1707200"/>
            <a:ext cx="4856400" cy="245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i="1">
                <a:latin typeface="Comic Sans MS"/>
                <a:ea typeface="Comic Sans MS"/>
                <a:cs typeface="Comic Sans MS"/>
                <a:sym typeface="Comic Sans MS"/>
              </a:rPr>
              <a:t>“My app was running fine until someone installed their software”</a:t>
            </a:r>
            <a:endParaRPr sz="3000"/>
          </a:p>
          <a:p>
            <a:pPr marL="0" lvl="0" indent="0" rtl="0">
              <a:spcBef>
                <a:spcPts val="1600"/>
              </a:spcBef>
              <a:spcAft>
                <a:spcPts val="1600"/>
              </a:spcAft>
              <a:buNone/>
            </a:pPr>
            <a:endParaRPr/>
          </a:p>
        </p:txBody>
      </p:sp>
      <p:sp>
        <p:nvSpPr>
          <p:cNvPr id="109" name="Shape 109"/>
          <p:cNvSpPr txBox="1"/>
          <p:nvPr/>
        </p:nvSpPr>
        <p:spPr>
          <a:xfrm>
            <a:off x="5057875" y="823225"/>
            <a:ext cx="3932100" cy="3976800"/>
          </a:xfrm>
          <a:prstGeom prst="rect">
            <a:avLst/>
          </a:prstGeom>
          <a:solidFill>
            <a:srgbClr val="EA9999"/>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6000" b="1"/>
              <a:t>DON’T</a:t>
            </a:r>
            <a:endParaRPr sz="6000" b="1"/>
          </a:p>
          <a:p>
            <a:pPr marL="0" lvl="0" indent="0" algn="ctr">
              <a:spcBef>
                <a:spcPts val="0"/>
              </a:spcBef>
              <a:spcAft>
                <a:spcPts val="0"/>
              </a:spcAft>
              <a:buNone/>
            </a:pPr>
            <a:r>
              <a:rPr lang="en" sz="6000" b="1"/>
              <a:t>TOUCH</a:t>
            </a:r>
            <a:endParaRPr sz="6000" b="1"/>
          </a:p>
          <a:p>
            <a:pPr marL="0" lvl="0" indent="0" algn="ctr">
              <a:spcBef>
                <a:spcPts val="0"/>
              </a:spcBef>
              <a:spcAft>
                <a:spcPts val="0"/>
              </a:spcAft>
              <a:buNone/>
            </a:pPr>
            <a:r>
              <a:rPr lang="en" sz="6000" b="1"/>
              <a:t>MY STUFF</a:t>
            </a:r>
            <a:endParaRPr sz="6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More isolation is good</a:t>
            </a:r>
            <a:endParaRPr/>
          </a:p>
        </p:txBody>
      </p:sp>
      <p:sp>
        <p:nvSpPr>
          <p:cNvPr id="115" name="Shape 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2400"/>
              <a:t>Kubernetes provides each program with:</a:t>
            </a:r>
            <a:endParaRPr sz="2400"/>
          </a:p>
          <a:p>
            <a:pPr marL="457200" lvl="0" indent="-355600" rtl="0">
              <a:lnSpc>
                <a:spcPct val="150000"/>
              </a:lnSpc>
              <a:spcBef>
                <a:spcPts val="1600"/>
              </a:spcBef>
              <a:spcAft>
                <a:spcPts val="0"/>
              </a:spcAft>
              <a:buSzPts val="2000"/>
              <a:buChar char="●"/>
            </a:pPr>
            <a:r>
              <a:rPr lang="en" sz="2000"/>
              <a:t>a lightweight virtual file system -- Docker image</a:t>
            </a:r>
            <a:endParaRPr sz="2000"/>
          </a:p>
          <a:p>
            <a:pPr marL="914400" lvl="1" indent="-355600" rtl="0">
              <a:lnSpc>
                <a:spcPct val="150000"/>
              </a:lnSpc>
              <a:spcBef>
                <a:spcPts val="0"/>
              </a:spcBef>
              <a:spcAft>
                <a:spcPts val="0"/>
              </a:spcAft>
              <a:buSzPts val="2000"/>
              <a:buChar char="○"/>
            </a:pPr>
            <a:r>
              <a:rPr lang="en" sz="2000"/>
              <a:t>an independent set of S/W packages</a:t>
            </a:r>
            <a:endParaRPr sz="2000"/>
          </a:p>
          <a:p>
            <a:pPr marL="457200" lvl="0" indent="-355600" rtl="0">
              <a:lnSpc>
                <a:spcPct val="150000"/>
              </a:lnSpc>
              <a:spcBef>
                <a:spcPts val="0"/>
              </a:spcBef>
              <a:spcAft>
                <a:spcPts val="0"/>
              </a:spcAft>
              <a:buSzPts val="2000"/>
              <a:buChar char="●"/>
            </a:pPr>
            <a:r>
              <a:rPr lang="en" sz="2000"/>
              <a:t>a virtual network interface</a:t>
            </a:r>
            <a:endParaRPr sz="2000"/>
          </a:p>
          <a:p>
            <a:pPr marL="914400" lvl="1" indent="-355600" rtl="0">
              <a:lnSpc>
                <a:spcPct val="150000"/>
              </a:lnSpc>
              <a:spcBef>
                <a:spcPts val="0"/>
              </a:spcBef>
              <a:spcAft>
                <a:spcPts val="0"/>
              </a:spcAft>
              <a:buSzPts val="2000"/>
              <a:buChar char="○"/>
            </a:pPr>
            <a:r>
              <a:rPr lang="en" sz="2000"/>
              <a:t>a unique virtual IP address</a:t>
            </a:r>
            <a:endParaRPr sz="2000"/>
          </a:p>
          <a:p>
            <a:pPr marL="914400" lvl="1" indent="-355600" rtl="0">
              <a:lnSpc>
                <a:spcPct val="150000"/>
              </a:lnSpc>
              <a:spcBef>
                <a:spcPts val="0"/>
              </a:spcBef>
              <a:spcAft>
                <a:spcPts val="0"/>
              </a:spcAft>
              <a:buSzPts val="2000"/>
              <a:buChar char="○"/>
            </a:pPr>
            <a:r>
              <a:rPr lang="en" sz="2000"/>
              <a:t>an entire range of ports</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Other isolation layers</a:t>
            </a:r>
            <a:endParaRPr/>
          </a:p>
        </p:txBody>
      </p:sp>
      <p:sp>
        <p:nvSpPr>
          <p:cNvPr id="121" name="Shape 1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Separate process ID space</a:t>
            </a:r>
            <a:endParaRPr/>
          </a:p>
          <a:p>
            <a:pPr marL="457200" lvl="0" indent="-342900" rtl="0">
              <a:lnSpc>
                <a:spcPct val="150000"/>
              </a:lnSpc>
              <a:spcBef>
                <a:spcPts val="0"/>
              </a:spcBef>
              <a:spcAft>
                <a:spcPts val="0"/>
              </a:spcAft>
              <a:buSzPts val="1800"/>
              <a:buChar char="●"/>
            </a:pPr>
            <a:r>
              <a:rPr lang="en"/>
              <a:t>Max memory limit</a:t>
            </a:r>
            <a:endParaRPr/>
          </a:p>
          <a:p>
            <a:pPr marL="457200" lvl="0" indent="-342900" rtl="0">
              <a:lnSpc>
                <a:spcPct val="150000"/>
              </a:lnSpc>
              <a:spcBef>
                <a:spcPts val="0"/>
              </a:spcBef>
              <a:spcAft>
                <a:spcPts val="0"/>
              </a:spcAft>
              <a:buSzPts val="1800"/>
              <a:buChar char="●"/>
            </a:pPr>
            <a:r>
              <a:rPr lang="en"/>
              <a:t>CPU share throttling</a:t>
            </a:r>
            <a:endParaRPr/>
          </a:p>
          <a:p>
            <a:pPr marL="457200" lvl="0" indent="-342900" rtl="0">
              <a:lnSpc>
                <a:spcPct val="150000"/>
              </a:lnSpc>
              <a:spcBef>
                <a:spcPts val="0"/>
              </a:spcBef>
              <a:spcAft>
                <a:spcPts val="0"/>
              </a:spcAft>
              <a:buSzPts val="1800"/>
              <a:buChar char="●"/>
            </a:pPr>
            <a:r>
              <a:rPr lang="en"/>
              <a:t>Mountable volumes</a:t>
            </a:r>
            <a:endParaRPr/>
          </a:p>
          <a:p>
            <a:pPr marL="914400" lvl="1" indent="-317500" rtl="0">
              <a:lnSpc>
                <a:spcPct val="150000"/>
              </a:lnSpc>
              <a:spcBef>
                <a:spcPts val="0"/>
              </a:spcBef>
              <a:spcAft>
                <a:spcPts val="0"/>
              </a:spcAft>
              <a:buSzPts val="1400"/>
              <a:buChar char="○"/>
            </a:pPr>
            <a:r>
              <a:rPr lang="en"/>
              <a:t>Config files -- ConfigMaps</a:t>
            </a:r>
            <a:endParaRPr/>
          </a:p>
          <a:p>
            <a:pPr marL="914400" lvl="1" indent="-317500" rtl="0">
              <a:lnSpc>
                <a:spcPct val="150000"/>
              </a:lnSpc>
              <a:spcBef>
                <a:spcPts val="0"/>
              </a:spcBef>
              <a:spcAft>
                <a:spcPts val="0"/>
              </a:spcAft>
              <a:buSzPts val="1400"/>
              <a:buChar char="○"/>
            </a:pPr>
            <a:r>
              <a:rPr lang="en"/>
              <a:t>Credentials -- Secrets</a:t>
            </a:r>
            <a:endParaRPr/>
          </a:p>
          <a:p>
            <a:pPr marL="914400" lvl="1" indent="-317500" rtl="0">
              <a:lnSpc>
                <a:spcPct val="150000"/>
              </a:lnSpc>
              <a:spcBef>
                <a:spcPts val="0"/>
              </a:spcBef>
              <a:spcAft>
                <a:spcPts val="0"/>
              </a:spcAft>
              <a:buSzPts val="1400"/>
              <a:buChar char="○"/>
            </a:pPr>
            <a:r>
              <a:rPr lang="en"/>
              <a:t>Local storages -- EmptyDir, HostPath</a:t>
            </a:r>
            <a:endParaRPr/>
          </a:p>
          <a:p>
            <a:pPr marL="914400" lvl="1" indent="-317500" rtl="0">
              <a:lnSpc>
                <a:spcPct val="150000"/>
              </a:lnSpc>
              <a:spcBef>
                <a:spcPts val="0"/>
              </a:spcBef>
              <a:spcAft>
                <a:spcPts val="0"/>
              </a:spcAft>
              <a:buSzPts val="1400"/>
              <a:buChar char="○"/>
            </a:pPr>
            <a:r>
              <a:rPr lang="en"/>
              <a:t>Network storages -- PersistentVolumes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Kubernetes architecture</a:t>
            </a:r>
            <a:endParaRPr/>
          </a:p>
        </p:txBody>
      </p:sp>
      <p:sp>
        <p:nvSpPr>
          <p:cNvPr id="127" name="Shape 127"/>
          <p:cNvSpPr/>
          <p:nvPr/>
        </p:nvSpPr>
        <p:spPr>
          <a:xfrm>
            <a:off x="545350" y="2529350"/>
            <a:ext cx="4980900" cy="243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6197425" y="2529350"/>
            <a:ext cx="2700600" cy="243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txBox="1"/>
          <p:nvPr/>
        </p:nvSpPr>
        <p:spPr>
          <a:xfrm>
            <a:off x="573225" y="42243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A</a:t>
            </a:r>
            <a:endParaRPr/>
          </a:p>
        </p:txBody>
      </p:sp>
      <p:sp>
        <p:nvSpPr>
          <p:cNvPr id="130" name="Shape 130"/>
          <p:cNvSpPr txBox="1"/>
          <p:nvPr/>
        </p:nvSpPr>
        <p:spPr>
          <a:xfrm>
            <a:off x="6197425" y="422437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node B</a:t>
            </a:r>
            <a:endParaRPr/>
          </a:p>
        </p:txBody>
      </p:sp>
      <p:sp>
        <p:nvSpPr>
          <p:cNvPr id="131" name="Shape 131"/>
          <p:cNvSpPr/>
          <p:nvPr/>
        </p:nvSpPr>
        <p:spPr>
          <a:xfrm>
            <a:off x="880900" y="27273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txBox="1"/>
          <p:nvPr/>
        </p:nvSpPr>
        <p:spPr>
          <a:xfrm>
            <a:off x="1409400" y="272902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Pod 1</a:t>
            </a:r>
            <a:endParaRPr/>
          </a:p>
        </p:txBody>
      </p:sp>
      <p:sp>
        <p:nvSpPr>
          <p:cNvPr id="133" name="Shape 133"/>
          <p:cNvSpPr/>
          <p:nvPr/>
        </p:nvSpPr>
        <p:spPr>
          <a:xfrm>
            <a:off x="3166900" y="2727375"/>
            <a:ext cx="18732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txBox="1"/>
          <p:nvPr/>
        </p:nvSpPr>
        <p:spPr>
          <a:xfrm>
            <a:off x="3695400" y="272902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Pod 2</a:t>
            </a:r>
            <a:endParaRPr/>
          </a:p>
        </p:txBody>
      </p:sp>
      <p:sp>
        <p:nvSpPr>
          <p:cNvPr id="135" name="Shape 135"/>
          <p:cNvSpPr/>
          <p:nvPr/>
        </p:nvSpPr>
        <p:spPr>
          <a:xfrm>
            <a:off x="6643700" y="2729025"/>
            <a:ext cx="1825500" cy="1321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txBox="1"/>
          <p:nvPr/>
        </p:nvSpPr>
        <p:spPr>
          <a:xfrm>
            <a:off x="7112750" y="2729025"/>
            <a:ext cx="8874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Pod 3</a:t>
            </a:r>
            <a:endParaRPr/>
          </a:p>
        </p:txBody>
      </p:sp>
      <p:pic>
        <p:nvPicPr>
          <p:cNvPr id="137" name="Shape 137"/>
          <p:cNvPicPr preferRelativeResize="0"/>
          <p:nvPr/>
        </p:nvPicPr>
        <p:blipFill>
          <a:blip r:embed="rId3">
            <a:alphaModFix/>
          </a:blip>
          <a:stretch>
            <a:fillRect/>
          </a:stretch>
        </p:blipFill>
        <p:spPr>
          <a:xfrm>
            <a:off x="1474388" y="3162975"/>
            <a:ext cx="535187" cy="450000"/>
          </a:xfrm>
          <a:prstGeom prst="rect">
            <a:avLst/>
          </a:prstGeom>
          <a:noFill/>
          <a:ln>
            <a:noFill/>
          </a:ln>
        </p:spPr>
      </p:pic>
      <p:pic>
        <p:nvPicPr>
          <p:cNvPr id="138" name="Shape 138"/>
          <p:cNvPicPr preferRelativeResize="0"/>
          <p:nvPr/>
        </p:nvPicPr>
        <p:blipFill>
          <a:blip r:embed="rId3">
            <a:alphaModFix/>
          </a:blip>
          <a:stretch>
            <a:fillRect/>
          </a:stretch>
        </p:blipFill>
        <p:spPr>
          <a:xfrm>
            <a:off x="3776488" y="3162975"/>
            <a:ext cx="535187" cy="450000"/>
          </a:xfrm>
          <a:prstGeom prst="rect">
            <a:avLst/>
          </a:prstGeom>
          <a:noFill/>
          <a:ln>
            <a:noFill/>
          </a:ln>
        </p:spPr>
      </p:pic>
      <p:pic>
        <p:nvPicPr>
          <p:cNvPr id="139" name="Shape 139"/>
          <p:cNvPicPr preferRelativeResize="0"/>
          <p:nvPr/>
        </p:nvPicPr>
        <p:blipFill>
          <a:blip r:embed="rId3">
            <a:alphaModFix/>
          </a:blip>
          <a:stretch>
            <a:fillRect/>
          </a:stretch>
        </p:blipFill>
        <p:spPr>
          <a:xfrm>
            <a:off x="7264900" y="3162975"/>
            <a:ext cx="535187" cy="450000"/>
          </a:xfrm>
          <a:prstGeom prst="rect">
            <a:avLst/>
          </a:prstGeom>
          <a:noFill/>
          <a:ln>
            <a:noFill/>
          </a:ln>
        </p:spPr>
      </p:pic>
      <p:sp>
        <p:nvSpPr>
          <p:cNvPr id="140" name="Shape 140"/>
          <p:cNvSpPr txBox="1"/>
          <p:nvPr/>
        </p:nvSpPr>
        <p:spPr>
          <a:xfrm>
            <a:off x="1785525" y="36434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10.0.0.2</a:t>
            </a:r>
            <a:endParaRPr sz="1800"/>
          </a:p>
        </p:txBody>
      </p:sp>
      <p:sp>
        <p:nvSpPr>
          <p:cNvPr id="141" name="Shape 141"/>
          <p:cNvSpPr txBox="1"/>
          <p:nvPr/>
        </p:nvSpPr>
        <p:spPr>
          <a:xfrm>
            <a:off x="497013" y="45112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196.0.0.5</a:t>
            </a:r>
            <a:endParaRPr sz="1800"/>
          </a:p>
        </p:txBody>
      </p:sp>
      <p:sp>
        <p:nvSpPr>
          <p:cNvPr id="142" name="Shape 142"/>
          <p:cNvSpPr txBox="1"/>
          <p:nvPr/>
        </p:nvSpPr>
        <p:spPr>
          <a:xfrm>
            <a:off x="6149888" y="4557825"/>
            <a:ext cx="148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196.0.0.6</a:t>
            </a:r>
            <a:endParaRPr sz="1800"/>
          </a:p>
        </p:txBody>
      </p:sp>
      <p:sp>
        <p:nvSpPr>
          <p:cNvPr id="143" name="Shape 143"/>
          <p:cNvSpPr txBox="1"/>
          <p:nvPr/>
        </p:nvSpPr>
        <p:spPr>
          <a:xfrm>
            <a:off x="4071525" y="36434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10.0.0.3</a:t>
            </a:r>
            <a:endParaRPr sz="1800"/>
          </a:p>
        </p:txBody>
      </p:sp>
      <p:sp>
        <p:nvSpPr>
          <p:cNvPr id="144" name="Shape 144"/>
          <p:cNvSpPr txBox="1"/>
          <p:nvPr/>
        </p:nvSpPr>
        <p:spPr>
          <a:xfrm>
            <a:off x="7500525" y="3643425"/>
            <a:ext cx="1120800" cy="4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10.0.1.2</a:t>
            </a:r>
            <a:endParaRPr sz="1800"/>
          </a:p>
        </p:txBody>
      </p:sp>
      <p:sp>
        <p:nvSpPr>
          <p:cNvPr id="145" name="Shape 1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600" b="1"/>
              <a:t>Pod</a:t>
            </a:r>
            <a:r>
              <a:rPr lang="en" sz="1600"/>
              <a:t>, a unit of scheduling and isolation.</a:t>
            </a:r>
            <a:endParaRPr sz="1600"/>
          </a:p>
          <a:p>
            <a:pPr marL="457200" marR="0" lvl="0" indent="-330200" algn="l" rtl="0">
              <a:lnSpc>
                <a:spcPct val="115000"/>
              </a:lnSpc>
              <a:spcBef>
                <a:spcPts val="1600"/>
              </a:spcBef>
              <a:spcAft>
                <a:spcPts val="0"/>
              </a:spcAft>
              <a:buSzPts val="1600"/>
              <a:buChar char="●"/>
            </a:pPr>
            <a:r>
              <a:rPr lang="en" sz="1600"/>
              <a:t>runs a user program in a primary container</a:t>
            </a:r>
            <a:endParaRPr sz="1600"/>
          </a:p>
          <a:p>
            <a:pPr marL="457200" marR="0" lvl="0" indent="-330200" algn="l" rtl="0">
              <a:lnSpc>
                <a:spcPct val="115000"/>
              </a:lnSpc>
              <a:spcBef>
                <a:spcPts val="0"/>
              </a:spcBef>
              <a:spcAft>
                <a:spcPts val="0"/>
              </a:spcAft>
              <a:buSzPts val="1600"/>
              <a:buChar char="●"/>
            </a:pPr>
            <a:r>
              <a:rPr lang="en" sz="1600"/>
              <a:t>holds isolation layers like a virtual IP in an infra container</a:t>
            </a:r>
            <a:endParaRPr sz="16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Big Data on Kubernetes</a:t>
            </a:r>
            <a:endParaRPr/>
          </a:p>
        </p:txBody>
      </p:sp>
      <p:sp>
        <p:nvSpPr>
          <p:cNvPr id="151" name="Shape 1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u="sng">
                <a:solidFill>
                  <a:schemeClr val="hlink"/>
                </a:solidFill>
                <a:hlinkClick r:id="rId3"/>
              </a:rPr>
              <a:t>github.com/apache-spark-on-k8s</a:t>
            </a:r>
            <a:endParaRPr sz="2400">
              <a:solidFill>
                <a:srgbClr val="24292E"/>
              </a:solidFill>
            </a:endParaRPr>
          </a:p>
          <a:p>
            <a:pPr marL="457200" lvl="0" indent="-355600" rtl="0">
              <a:lnSpc>
                <a:spcPct val="115000"/>
              </a:lnSpc>
              <a:spcBef>
                <a:spcPts val="1600"/>
              </a:spcBef>
              <a:spcAft>
                <a:spcPts val="0"/>
              </a:spcAft>
              <a:buClr>
                <a:srgbClr val="24292E"/>
              </a:buClr>
              <a:buSzPts val="2000"/>
              <a:buChar char="●"/>
            </a:pPr>
            <a:r>
              <a:rPr lang="en" sz="2000">
                <a:solidFill>
                  <a:srgbClr val="24292E"/>
                </a:solidFill>
              </a:rPr>
              <a:t>Bloomberg, Google, Haiwen, Hyperpilot, Intel, Palantir, Pepperdata, Red Hat, and growing</a:t>
            </a:r>
            <a:endParaRPr sz="2000">
              <a:solidFill>
                <a:srgbClr val="24292E"/>
              </a:solidFill>
            </a:endParaRPr>
          </a:p>
          <a:p>
            <a:pPr marL="457200" lvl="0" indent="-355600" rtl="0">
              <a:lnSpc>
                <a:spcPct val="115000"/>
              </a:lnSpc>
              <a:spcBef>
                <a:spcPts val="0"/>
              </a:spcBef>
              <a:spcAft>
                <a:spcPts val="0"/>
              </a:spcAft>
              <a:buClr>
                <a:srgbClr val="24292E"/>
              </a:buClr>
              <a:buSzPts val="2000"/>
              <a:buChar char="●"/>
            </a:pPr>
            <a:r>
              <a:rPr lang="en" sz="2000">
                <a:solidFill>
                  <a:srgbClr val="24292E"/>
                </a:solidFill>
              </a:rPr>
              <a:t>Patching up Spark Driver and Executor code to work on Kubernetes.</a:t>
            </a:r>
            <a:endParaRPr sz="2000">
              <a:solidFill>
                <a:srgbClr val="24292E"/>
              </a:solidFill>
            </a:endParaRPr>
          </a:p>
          <a:p>
            <a:pPr marL="457200" lvl="0" indent="-355600" rtl="0">
              <a:lnSpc>
                <a:spcPct val="115000"/>
              </a:lnSpc>
              <a:spcBef>
                <a:spcPts val="0"/>
              </a:spcBef>
              <a:spcAft>
                <a:spcPts val="0"/>
              </a:spcAft>
              <a:buClr>
                <a:srgbClr val="24292E"/>
              </a:buClr>
              <a:buSzPts val="2000"/>
              <a:buChar char="●"/>
            </a:pPr>
            <a:r>
              <a:rPr lang="en" sz="2000">
                <a:solidFill>
                  <a:srgbClr val="24292E"/>
                </a:solidFill>
              </a:rPr>
              <a:t>Upstreaming. Part of </a:t>
            </a:r>
            <a:r>
              <a:rPr lang="en" sz="2000" u="sng">
                <a:solidFill>
                  <a:schemeClr val="hlink"/>
                </a:solidFill>
                <a:hlinkClick r:id="rId4"/>
              </a:rPr>
              <a:t>Spark 2.3</a:t>
            </a:r>
            <a:r>
              <a:rPr lang="en" sz="2000">
                <a:solidFill>
                  <a:srgbClr val="24292E"/>
                </a:solidFill>
              </a:rPr>
              <a:t> --</a:t>
            </a:r>
            <a:br>
              <a:rPr lang="en" sz="2000">
                <a:solidFill>
                  <a:srgbClr val="24292E"/>
                </a:solidFill>
              </a:rPr>
            </a:br>
            <a:r>
              <a:rPr lang="en" sz="1200">
                <a:solidFill>
                  <a:srgbClr val="24292E"/>
                </a:solidFill>
              </a:rPr>
              <a:t>“Spark release 2.3.0. … </a:t>
            </a:r>
            <a:r>
              <a:rPr lang="en" sz="1200" b="1">
                <a:solidFill>
                  <a:srgbClr val="555555"/>
                </a:solidFill>
                <a:highlight>
                  <a:srgbClr val="FFFFFF"/>
                </a:highlight>
              </a:rPr>
              <a:t>Major features: </a:t>
            </a:r>
            <a:r>
              <a:rPr lang="en" sz="1200" b="1">
                <a:solidFill>
                  <a:srgbClr val="555555"/>
                </a:solidFill>
              </a:rPr>
              <a:t>Spark on Kubernetes</a:t>
            </a:r>
            <a:r>
              <a:rPr lang="en" sz="1200">
                <a:solidFill>
                  <a:srgbClr val="555555"/>
                </a:solidFill>
              </a:rPr>
              <a:t>: [</a:t>
            </a:r>
            <a:r>
              <a:rPr lang="en" sz="1200" u="sng">
                <a:solidFill>
                  <a:srgbClr val="2FA4E7"/>
                </a:solidFill>
                <a:hlinkClick r:id="rId5"/>
              </a:rPr>
              <a:t>SPARK-18278</a:t>
            </a:r>
            <a:r>
              <a:rPr lang="en" sz="1200">
                <a:solidFill>
                  <a:srgbClr val="555555"/>
                </a:solidFill>
              </a:rPr>
              <a:t>] A new kubernetes scheduler backend that supports native submission of spark jobs to a cluster managed by kubernetes. ...” </a:t>
            </a:r>
            <a:endParaRPr sz="1200">
              <a:solidFill>
                <a:srgbClr val="555555"/>
              </a:solidFill>
            </a:endParaRPr>
          </a:p>
          <a:p>
            <a:pPr marL="0" lvl="0" indent="0" rtl="0">
              <a:spcBef>
                <a:spcPts val="1200"/>
              </a:spcBef>
              <a:spcAft>
                <a:spcPts val="0"/>
              </a:spcAft>
              <a:buNone/>
            </a:pPr>
            <a:r>
              <a:rPr lang="en" sz="2400">
                <a:solidFill>
                  <a:srgbClr val="24292E"/>
                </a:solidFill>
              </a:rPr>
              <a:t>Related talk: </a:t>
            </a:r>
            <a:r>
              <a:rPr lang="en" u="sng">
                <a:solidFill>
                  <a:schemeClr val="hlink"/>
                </a:solidFill>
                <a:hlinkClick r:id="rId6"/>
              </a:rPr>
              <a:t>spark-summit.org/2017/events/apache-spark-on-kubernetes/</a:t>
            </a:r>
            <a:endParaRPr>
              <a:solidFill>
                <a:srgbClr val="24292E"/>
              </a:solidFill>
            </a:endParaRPr>
          </a:p>
          <a:p>
            <a:pPr marL="0" lvl="0" indent="0" rtl="0">
              <a:spcBef>
                <a:spcPts val="12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84275" y="3995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Spark on Kubernetes</a:t>
            </a:r>
            <a:endParaRPr/>
          </a:p>
        </p:txBody>
      </p:sp>
      <p:sp>
        <p:nvSpPr>
          <p:cNvPr id="157" name="Shape 157"/>
          <p:cNvSpPr/>
          <p:nvPr/>
        </p:nvSpPr>
        <p:spPr>
          <a:xfrm rot="5400000">
            <a:off x="455881" y="1493960"/>
            <a:ext cx="1757400" cy="2107263"/>
          </a:xfrm>
          <a:prstGeom prst="flowChartManualInpu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8" name="Shape 158"/>
          <p:cNvSpPr/>
          <p:nvPr/>
        </p:nvSpPr>
        <p:spPr>
          <a:xfrm rot="-5400000">
            <a:off x="3159367" y="1468700"/>
            <a:ext cx="1757400" cy="2157784"/>
          </a:xfrm>
          <a:prstGeom prst="flowChartManualInpu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txBox="1"/>
          <p:nvPr/>
        </p:nvSpPr>
        <p:spPr>
          <a:xfrm>
            <a:off x="422217" y="1009589"/>
            <a:ext cx="1308600" cy="46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Spark Core</a:t>
            </a:r>
            <a:endParaRPr>
              <a:solidFill>
                <a:srgbClr val="666666"/>
              </a:solidFill>
            </a:endParaRPr>
          </a:p>
        </p:txBody>
      </p:sp>
      <p:sp>
        <p:nvSpPr>
          <p:cNvPr id="160" name="Shape 160"/>
          <p:cNvSpPr txBox="1"/>
          <p:nvPr/>
        </p:nvSpPr>
        <p:spPr>
          <a:xfrm>
            <a:off x="2819650" y="1009600"/>
            <a:ext cx="2689500" cy="46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Kubernetes Scheduler Backend</a:t>
            </a:r>
            <a:endParaRPr>
              <a:solidFill>
                <a:srgbClr val="666666"/>
              </a:solidFill>
            </a:endParaRPr>
          </a:p>
        </p:txBody>
      </p:sp>
      <p:sp>
        <p:nvSpPr>
          <p:cNvPr id="161" name="Shape 161"/>
          <p:cNvSpPr/>
          <p:nvPr/>
        </p:nvSpPr>
        <p:spPr>
          <a:xfrm>
            <a:off x="6417992" y="1591149"/>
            <a:ext cx="2822040" cy="1757376"/>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2" name="Shape 162"/>
          <p:cNvSpPr txBox="1"/>
          <p:nvPr/>
        </p:nvSpPr>
        <p:spPr>
          <a:xfrm>
            <a:off x="6965987" y="2225341"/>
            <a:ext cx="1911000" cy="46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Kubernetes Cluster </a:t>
            </a:r>
            <a:endParaRPr>
              <a:solidFill>
                <a:srgbClr val="666666"/>
              </a:solidFill>
            </a:endParaRPr>
          </a:p>
        </p:txBody>
      </p:sp>
      <p:sp>
        <p:nvSpPr>
          <p:cNvPr id="163" name="Shape 163"/>
          <p:cNvSpPr txBox="1"/>
          <p:nvPr/>
        </p:nvSpPr>
        <p:spPr>
          <a:xfrm>
            <a:off x="718582" y="2346098"/>
            <a:ext cx="12288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new executors</a:t>
            </a:r>
            <a:endParaRPr sz="1100"/>
          </a:p>
        </p:txBody>
      </p:sp>
      <p:sp>
        <p:nvSpPr>
          <p:cNvPr id="164" name="Shape 164"/>
          <p:cNvSpPr txBox="1"/>
          <p:nvPr/>
        </p:nvSpPr>
        <p:spPr>
          <a:xfrm>
            <a:off x="534383" y="2751004"/>
            <a:ext cx="14334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remove executors</a:t>
            </a:r>
            <a:endParaRPr sz="1100"/>
          </a:p>
        </p:txBody>
      </p:sp>
      <p:sp>
        <p:nvSpPr>
          <p:cNvPr id="165" name="Shape 165"/>
          <p:cNvSpPr/>
          <p:nvPr/>
        </p:nvSpPr>
        <p:spPr>
          <a:xfrm>
            <a:off x="1955831" y="2861251"/>
            <a:ext cx="1433400" cy="208800"/>
          </a:xfrm>
          <a:prstGeom prst="rightArrow">
            <a:avLst>
              <a:gd name="adj1" fmla="val 50000"/>
              <a:gd name="adj2" fmla="val 50000"/>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txBox="1"/>
          <p:nvPr/>
        </p:nvSpPr>
        <p:spPr>
          <a:xfrm>
            <a:off x="3726543" y="1797687"/>
            <a:ext cx="1308600" cy="643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67" name="Shape 167"/>
          <p:cNvSpPr/>
          <p:nvPr/>
        </p:nvSpPr>
        <p:spPr>
          <a:xfrm>
            <a:off x="4900056" y="2446069"/>
            <a:ext cx="1433400" cy="208800"/>
          </a:xfrm>
          <a:prstGeom prst="rightArrow">
            <a:avLst>
              <a:gd name="adj1" fmla="val 50000"/>
              <a:gd name="adj2" fmla="val 50000"/>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a:off x="4900056" y="2863773"/>
            <a:ext cx="1433400" cy="208800"/>
          </a:xfrm>
          <a:prstGeom prst="rightArrow">
            <a:avLst>
              <a:gd name="adj1" fmla="val 50000"/>
              <a:gd name="adj2" fmla="val 50000"/>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69" name="Shape 169"/>
          <p:cNvCxnSpPr/>
          <p:nvPr/>
        </p:nvCxnSpPr>
        <p:spPr>
          <a:xfrm>
            <a:off x="5895966" y="466925"/>
            <a:ext cx="0" cy="3881700"/>
          </a:xfrm>
          <a:prstGeom prst="straightConnector1">
            <a:avLst/>
          </a:prstGeom>
          <a:noFill/>
          <a:ln w="9525" cap="flat" cmpd="sng">
            <a:solidFill>
              <a:srgbClr val="595959"/>
            </a:solidFill>
            <a:prstDash val="dash"/>
            <a:round/>
            <a:headEnd type="none" w="med" len="med"/>
            <a:tailEnd type="none" w="med" len="med"/>
          </a:ln>
        </p:spPr>
      </p:cxnSp>
      <p:sp>
        <p:nvSpPr>
          <p:cNvPr id="170" name="Shape 170"/>
          <p:cNvSpPr/>
          <p:nvPr/>
        </p:nvSpPr>
        <p:spPr>
          <a:xfrm>
            <a:off x="1947553" y="2438863"/>
            <a:ext cx="1433400" cy="208800"/>
          </a:xfrm>
          <a:prstGeom prst="rightArrow">
            <a:avLst>
              <a:gd name="adj1" fmla="val 50000"/>
              <a:gd name="adj2" fmla="val 50000"/>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txBox="1"/>
          <p:nvPr/>
        </p:nvSpPr>
        <p:spPr>
          <a:xfrm>
            <a:off x="862704" y="1948681"/>
            <a:ext cx="11616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t>configuration</a:t>
            </a:r>
            <a:endParaRPr sz="1100"/>
          </a:p>
        </p:txBody>
      </p:sp>
      <p:sp>
        <p:nvSpPr>
          <p:cNvPr id="172" name="Shape 172"/>
          <p:cNvSpPr/>
          <p:nvPr/>
        </p:nvSpPr>
        <p:spPr>
          <a:xfrm>
            <a:off x="1947553" y="2016475"/>
            <a:ext cx="1433400" cy="208800"/>
          </a:xfrm>
          <a:prstGeom prst="rightArrow">
            <a:avLst>
              <a:gd name="adj1" fmla="val 50000"/>
              <a:gd name="adj2" fmla="val 50000"/>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a:off x="4900056" y="2023681"/>
            <a:ext cx="1433400" cy="208800"/>
          </a:xfrm>
          <a:prstGeom prst="rightArrow">
            <a:avLst>
              <a:gd name="adj1" fmla="val 50000"/>
              <a:gd name="adj2" fmla="val 50000"/>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txBox="1"/>
          <p:nvPr/>
        </p:nvSpPr>
        <p:spPr>
          <a:xfrm>
            <a:off x="2743450" y="3694400"/>
            <a:ext cx="5854800" cy="1948800"/>
          </a:xfrm>
          <a:prstGeom prst="rect">
            <a:avLst/>
          </a:prstGeom>
          <a:noFill/>
          <a:ln>
            <a:noFill/>
          </a:ln>
        </p:spPr>
        <p:txBody>
          <a:bodyPr spcFirstLastPara="1" wrap="square" lIns="121875" tIns="121875" rIns="121875" bIns="121875" anchor="t" anchorCtr="0">
            <a:noAutofit/>
          </a:bodyPr>
          <a:lstStyle/>
          <a:p>
            <a:pPr marL="457200" lvl="0" indent="-355600" rtl="0">
              <a:lnSpc>
                <a:spcPct val="150000"/>
              </a:lnSpc>
              <a:spcBef>
                <a:spcPts val="700"/>
              </a:spcBef>
              <a:spcAft>
                <a:spcPts val="0"/>
              </a:spcAft>
              <a:buClr>
                <a:srgbClr val="737373"/>
              </a:buClr>
              <a:buSzPts val="2000"/>
              <a:buFont typeface="Roboto"/>
              <a:buChar char="•"/>
            </a:pPr>
            <a:r>
              <a:rPr lang="en" sz="2000">
                <a:solidFill>
                  <a:srgbClr val="737373"/>
                </a:solidFill>
                <a:latin typeface="Roboto"/>
                <a:ea typeface="Roboto"/>
                <a:cs typeface="Roboto"/>
                <a:sym typeface="Roboto"/>
              </a:rPr>
              <a:t>Resource Requests</a:t>
            </a:r>
            <a:endParaRPr sz="2000">
              <a:solidFill>
                <a:srgbClr val="737373"/>
              </a:solidFill>
              <a:latin typeface="Roboto"/>
              <a:ea typeface="Roboto"/>
              <a:cs typeface="Roboto"/>
              <a:sym typeface="Roboto"/>
            </a:endParaRPr>
          </a:p>
          <a:p>
            <a:pPr marL="457200" lvl="0" indent="-355600" rtl="0">
              <a:lnSpc>
                <a:spcPct val="150000"/>
              </a:lnSpc>
              <a:spcBef>
                <a:spcPts val="0"/>
              </a:spcBef>
              <a:spcAft>
                <a:spcPts val="0"/>
              </a:spcAft>
              <a:buClr>
                <a:srgbClr val="737373"/>
              </a:buClr>
              <a:buSzPts val="2000"/>
              <a:buFont typeface="Roboto"/>
              <a:buChar char="•"/>
            </a:pPr>
            <a:r>
              <a:rPr lang="en" sz="2000">
                <a:solidFill>
                  <a:srgbClr val="737373"/>
                </a:solidFill>
                <a:latin typeface="Roboto"/>
                <a:ea typeface="Roboto"/>
                <a:cs typeface="Roboto"/>
                <a:sym typeface="Roboto"/>
              </a:rPr>
              <a:t>Authnz</a:t>
            </a:r>
            <a:endParaRPr sz="2000">
              <a:solidFill>
                <a:srgbClr val="737373"/>
              </a:solidFill>
              <a:latin typeface="Roboto"/>
              <a:ea typeface="Roboto"/>
              <a:cs typeface="Roboto"/>
              <a:sym typeface="Roboto"/>
            </a:endParaRPr>
          </a:p>
          <a:p>
            <a:pPr marL="457200" lvl="0" indent="-355600" rtl="0">
              <a:lnSpc>
                <a:spcPct val="150000"/>
              </a:lnSpc>
              <a:spcBef>
                <a:spcPts val="0"/>
              </a:spcBef>
              <a:spcAft>
                <a:spcPts val="0"/>
              </a:spcAft>
              <a:buClr>
                <a:srgbClr val="737373"/>
              </a:buClr>
              <a:buSzPts val="2000"/>
              <a:buFont typeface="Roboto"/>
              <a:buChar char="•"/>
            </a:pPr>
            <a:r>
              <a:rPr lang="en" sz="2000">
                <a:solidFill>
                  <a:srgbClr val="737373"/>
                </a:solidFill>
                <a:latin typeface="Roboto"/>
                <a:ea typeface="Roboto"/>
                <a:cs typeface="Roboto"/>
                <a:sym typeface="Roboto"/>
              </a:rPr>
              <a:t>Communication with K8s</a:t>
            </a:r>
            <a:endParaRPr sz="2000">
              <a:solidFill>
                <a:srgbClr val="737373"/>
              </a:solidFill>
              <a:latin typeface="Roboto"/>
              <a:ea typeface="Roboto"/>
              <a:cs typeface="Roboto"/>
              <a:sym typeface="Roboto"/>
            </a:endParaRPr>
          </a:p>
          <a:p>
            <a:pPr marL="0" lvl="0" indent="0" rtl="0">
              <a:lnSpc>
                <a:spcPct val="150000"/>
              </a:lnSpc>
              <a:spcBef>
                <a:spcPts val="700"/>
              </a:spcBef>
              <a:spcAft>
                <a:spcPts val="0"/>
              </a:spcAft>
              <a:buNone/>
            </a:pPr>
            <a:endParaRPr sz="2000">
              <a:solidFill>
                <a:srgbClr val="737373"/>
              </a:solidFill>
              <a:latin typeface="Roboto"/>
              <a:ea typeface="Roboto"/>
              <a:cs typeface="Roboto"/>
              <a:sym typeface="Roboto"/>
            </a:endParaRPr>
          </a:p>
          <a:p>
            <a:pPr marL="0" lvl="0" indent="0" rtl="0">
              <a:lnSpc>
                <a:spcPct val="150000"/>
              </a:lnSpc>
              <a:spcBef>
                <a:spcPts val="700"/>
              </a:spcBef>
              <a:spcAft>
                <a:spcPts val="0"/>
              </a:spcAft>
              <a:buNone/>
            </a:pPr>
            <a:endParaRPr sz="2000">
              <a:solidFill>
                <a:srgbClr val="737373"/>
              </a:solidFill>
              <a:latin typeface="Roboto"/>
              <a:ea typeface="Roboto"/>
              <a:cs typeface="Roboto"/>
              <a:sym typeface="Roboto"/>
            </a:endParaRPr>
          </a:p>
        </p:txBody>
      </p:sp>
      <p:pic>
        <p:nvPicPr>
          <p:cNvPr id="175" name="Shape 175"/>
          <p:cNvPicPr preferRelativeResize="0"/>
          <p:nvPr/>
        </p:nvPicPr>
        <p:blipFill>
          <a:blip r:embed="rId3">
            <a:alphaModFix/>
          </a:blip>
          <a:stretch>
            <a:fillRect/>
          </a:stretch>
        </p:blipFill>
        <p:spPr>
          <a:xfrm>
            <a:off x="6575725" y="1009602"/>
            <a:ext cx="2472050" cy="1573123"/>
          </a:xfrm>
          <a:prstGeom prst="rect">
            <a:avLst/>
          </a:prstGeom>
          <a:noFill/>
          <a:ln>
            <a:noFill/>
          </a:ln>
        </p:spPr>
      </p:pic>
      <p:pic>
        <p:nvPicPr>
          <p:cNvPr id="176" name="Shape 176"/>
          <p:cNvPicPr preferRelativeResize="0"/>
          <p:nvPr/>
        </p:nvPicPr>
        <p:blipFill>
          <a:blip r:embed="rId4">
            <a:alphaModFix/>
          </a:blip>
          <a:stretch>
            <a:fillRect/>
          </a:stretch>
        </p:blipFill>
        <p:spPr>
          <a:xfrm>
            <a:off x="3530235" y="2124473"/>
            <a:ext cx="1228800" cy="837604"/>
          </a:xfrm>
          <a:prstGeom prst="rect">
            <a:avLst/>
          </a:prstGeom>
          <a:noFill/>
          <a:ln>
            <a:noFill/>
          </a:ln>
        </p:spPr>
      </p:pic>
    </p:spTree>
  </p:cSld>
  <p:clrMapOvr>
    <a:masterClrMapping/>
  </p:clrMapOvr>
</p:sld>
</file>

<file path=ppt/theme/theme1.xml><?xml version="1.0" encoding="utf-8"?>
<a:theme xmlns:a="http://schemas.openxmlformats.org/drawingml/2006/main" name="Pepperdata Basic Slid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6568</Words>
  <Application>Microsoft Macintosh PowerPoint</Application>
  <PresentationFormat>On-screen Show (16:9)</PresentationFormat>
  <Paragraphs>719</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Roboto</vt:lpstr>
      <vt:lpstr>Open Sans</vt:lpstr>
      <vt:lpstr>Pepperdata Basic Slides</vt:lpstr>
      <vt:lpstr>HDFS on Kubernetes --  Deep Dive on Security and Locality</vt:lpstr>
      <vt:lpstr>Agenda</vt:lpstr>
      <vt:lpstr>Kubernetes</vt:lpstr>
      <vt:lpstr>PowerPoint Presentation</vt:lpstr>
      <vt:lpstr>More isolation is good</vt:lpstr>
      <vt:lpstr>Other isolation layers</vt:lpstr>
      <vt:lpstr>Kubernetes architecture</vt:lpstr>
      <vt:lpstr>Big Data on Kubernetes</vt:lpstr>
      <vt:lpstr>Spark on Kubernetes</vt:lpstr>
      <vt:lpstr>Spark on Kubernetes</vt:lpstr>
      <vt:lpstr>What about storage?</vt:lpstr>
      <vt:lpstr>Agenda</vt:lpstr>
      <vt:lpstr>Demo: Spark k8s Accessing Secure HDFS</vt:lpstr>
      <vt:lpstr>Security deep dive</vt:lpstr>
      <vt:lpstr>Kerberos, simplified</vt:lpstr>
      <vt:lpstr>HDFS Delegation Token</vt:lpstr>
      <vt:lpstr>Solved: Share tokens via K8s Secret</vt:lpstr>
      <vt:lpstr>Solved: Refresh tokens with K8s microservice</vt:lpstr>
      <vt:lpstr>Solved: Keep Secret to yourself with K8s RBAC</vt:lpstr>
      <vt:lpstr>Access Control of Secrets</vt:lpstr>
      <vt:lpstr>Demo: Spark k8s Accessing Secure HDFS</vt:lpstr>
      <vt:lpstr>Agenda</vt:lpstr>
      <vt:lpstr>Run HDFS itself on Kubernetes</vt:lpstr>
      <vt:lpstr>Locality deep dive</vt:lpstr>
      <vt:lpstr>Problem: Node locality broken with virtual pod IPs</vt:lpstr>
      <vt:lpstr>Problem: Rack locality broken with virtual pod IPs</vt:lpstr>
      <vt:lpstr>Solved: Node preference</vt:lpstr>
      <vt:lpstr>Rescued data locality!</vt:lpstr>
      <vt:lpstr>Demo - Namenode HA  Source code in github.com/apache-spark-on-k8s/kubernetes-HDFS/pull/33</vt:lpstr>
      <vt:lpstr>PowerPoint Presentation</vt:lpstr>
      <vt:lpstr>Join us! github.com/apache-spark-on-k8s</vt:lpstr>
      <vt:lpstr>Appendix</vt:lpstr>
      <vt:lpstr>Hadoop Cluster Setup</vt:lpstr>
      <vt:lpstr>Access Control of Secrets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HDFS on Kubernetes --  Deep Dive on Security and Locality</dc:title>
  <cp:lastModifiedBy>Sophia DeMartini</cp:lastModifiedBy>
  <cp:revision>1</cp:revision>
  <dcterms:modified xsi:type="dcterms:W3CDTF">2018-03-12T21:00:29Z</dcterms:modified>
</cp:coreProperties>
</file>